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1"/>
  </p:notesMasterIdLst>
  <p:sldIdLst>
    <p:sldId id="256" r:id="rId2"/>
    <p:sldId id="257" r:id="rId3"/>
    <p:sldId id="258" r:id="rId4"/>
    <p:sldId id="259" r:id="rId5"/>
    <p:sldId id="260" r:id="rId6"/>
    <p:sldId id="261" r:id="rId7"/>
    <p:sldId id="262" r:id="rId8"/>
    <p:sldId id="266" r:id="rId9"/>
    <p:sldId id="267" r:id="rId10"/>
    <p:sldId id="275" r:id="rId11"/>
    <p:sldId id="272" r:id="rId12"/>
    <p:sldId id="268" r:id="rId13"/>
    <p:sldId id="276" r:id="rId14"/>
    <p:sldId id="269" r:id="rId15"/>
    <p:sldId id="281" r:id="rId16"/>
    <p:sldId id="280" r:id="rId17"/>
    <p:sldId id="279" r:id="rId18"/>
    <p:sldId id="277" r:id="rId19"/>
    <p:sldId id="271" r:id="rId20"/>
    <p:sldId id="278" r:id="rId21"/>
    <p:sldId id="270" r:id="rId22"/>
    <p:sldId id="283" r:id="rId23"/>
    <p:sldId id="284" r:id="rId24"/>
    <p:sldId id="285" r:id="rId25"/>
    <p:sldId id="286" r:id="rId26"/>
    <p:sldId id="263" r:id="rId27"/>
    <p:sldId id="264" r:id="rId28"/>
    <p:sldId id="282" r:id="rId29"/>
    <p:sldId id="287" r:id="rId3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3" d="100"/>
          <a:sy n="73" d="100"/>
        </p:scale>
        <p:origin x="-126" y="-96"/>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68229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3409095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18904416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138877668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616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9821050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403940317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25768891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34925629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30397860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34954801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18079160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84651FB9-BE44-48B3-ADFF-C1B9BC89FD06}" type="datetimeFigureOut">
              <a:rPr lang="en-IN" smtClean="0"/>
              <a:pPr/>
              <a:t>30-06-2024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9717603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84651FB9-BE44-48B3-ADFF-C1B9BC89FD06}" type="datetimeFigureOut">
              <a:rPr lang="en-IN" smtClean="0"/>
              <a:pPr/>
              <a:t>30-06-2024</a:t>
            </a:fld>
            <a:endParaRPr lang="en-IN"/>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8F158663-9C0A-442F-B48B-492F9E4F49C8}" type="slidenum">
              <a:rPr lang="en-IN" smtClean="0"/>
              <a:pPr/>
              <a:t>‹#›</a:t>
            </a:fld>
            <a:endParaRPr lang="en-IN"/>
          </a:p>
        </p:txBody>
      </p:sp>
    </p:spTree>
    <p:extLst>
      <p:ext uri="{BB962C8B-B14F-4D97-AF65-F5344CB8AC3E}">
        <p14:creationId xmlns:p14="http://schemas.microsoft.com/office/powerpoint/2010/main" xmlns="" val="2753857336"/>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3631"/>
            <a:ext cx="14630400" cy="8229600"/>
          </a:xfrm>
          <a:prstGeom prst="rect">
            <a:avLst/>
          </a:prstGeom>
          <a:solidFill>
            <a:srgbClr val="FFFFFF"/>
          </a:solidFill>
          <a:ln/>
        </p:spPr>
        <p:txBody>
          <a:bodyPr/>
          <a:lstStyle/>
          <a:p>
            <a:endParaRPr lang="en-US" dirty="0"/>
          </a:p>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467439" y="178237"/>
            <a:ext cx="7477601" cy="1893212"/>
          </a:xfrm>
          <a:prstGeom prst="rect">
            <a:avLst/>
          </a:prstGeom>
          <a:noFill/>
          <a:ln/>
        </p:spPr>
        <p:txBody>
          <a:bodyPr wrap="square" rtlCol="0" anchor="t"/>
          <a:lstStyle/>
          <a:p>
            <a:pPr marL="0" indent="0">
              <a:buNone/>
            </a:pPr>
            <a:r>
              <a:rPr lang="en-US" sz="4400" b="1" dirty="0">
                <a:solidFill>
                  <a:srgbClr val="403C4E"/>
                </a:solidFill>
                <a:latin typeface="Merriweather" pitchFamily="34" charset="0"/>
                <a:ea typeface="Merriweather" pitchFamily="34" charset="-122"/>
                <a:cs typeface="Merriweather" pitchFamily="34" charset="-120"/>
              </a:rPr>
              <a:t>Reducing Road Congestion in Greater Mumbai</a:t>
            </a:r>
            <a:endParaRPr lang="en-US" sz="4400" dirty="0"/>
          </a:p>
        </p:txBody>
      </p:sp>
      <p:sp>
        <p:nvSpPr>
          <p:cNvPr id="6" name="Text 2"/>
          <p:cNvSpPr/>
          <p:nvPr/>
        </p:nvSpPr>
        <p:spPr>
          <a:xfrm>
            <a:off x="467438" y="2329460"/>
            <a:ext cx="7477601" cy="3765703"/>
          </a:xfrm>
          <a:prstGeom prst="rect">
            <a:avLst/>
          </a:prstGeom>
          <a:noFill/>
          <a:ln/>
        </p:spPr>
        <p:txBody>
          <a:bodyPr wrap="square" rtlCol="0" anchor="t"/>
          <a:lstStyle/>
          <a:p>
            <a:pPr marL="285750" indent="-285750" algn="just">
              <a:buFont typeface="Arial" panose="020B0604020202020204" pitchFamily="34" charset="0"/>
              <a:buChar char="•"/>
            </a:pPr>
            <a:r>
              <a:rPr lang="en-US" sz="1600" dirty="0">
                <a:latin typeface="Open Sans"/>
                <a:ea typeface="Open Sans"/>
              </a:rPr>
              <a:t>Greater Mumbai faces significant challenges with road congestion, affecting daily commutes, economic productivity, and air quality. This report explores various strategies aimed at alleviating traffic bottlenecks and enhancing mobility for the city’s residents. By examining successful models from around the world and considering Mumbai’s unique context, we propose a multi-faceted approach to create a more efficient and sustainable urban transport system​.</a:t>
            </a:r>
          </a:p>
          <a:p>
            <a:pPr marL="285750" indent="-285750" algn="just">
              <a:lnSpc>
                <a:spcPts val="2624"/>
              </a:lnSpc>
              <a:buFont typeface="Arial" panose="020B0604020202020204" pitchFamily="34" charset="0"/>
              <a:buChar char="•"/>
            </a:pPr>
            <a:r>
              <a:rPr lang="en-US" sz="1600" dirty="0">
                <a:latin typeface="Open Sans"/>
                <a:ea typeface="Open Sans"/>
              </a:rPr>
              <a:t>The report highlights Mumbai’s success in reducing road crash deaths by 43% since 2015 through collaboration with Bloomberg Philanthropies and enhancing road safety surveillance with various agencies like MTCB and RTO. This partnership aims to understand, respond to, and prevent crashes using data from multiple sources.</a:t>
            </a:r>
          </a:p>
          <a:p>
            <a:pPr marL="0" indent="0">
              <a:lnSpc>
                <a:spcPts val="2624"/>
              </a:lnSpc>
              <a:buNone/>
            </a:pPr>
            <a:endParaRPr lang="en-US" sz="1750" dirty="0"/>
          </a:p>
        </p:txBody>
      </p:sp>
      <p:sp>
        <p:nvSpPr>
          <p:cNvPr id="7" name="Shape 3"/>
          <p:cNvSpPr/>
          <p:nvPr/>
        </p:nvSpPr>
        <p:spPr>
          <a:xfrm>
            <a:off x="833199" y="6353175"/>
            <a:ext cx="355402" cy="355402"/>
          </a:xfrm>
          <a:prstGeom prst="roundRect">
            <a:avLst>
              <a:gd name="adj" fmla="val 25726039"/>
            </a:avLst>
          </a:prstGeom>
          <a:noFill/>
          <a:ln w="7620">
            <a:solidFill>
              <a:srgbClr val="FFFFFF"/>
            </a:solidFill>
            <a:prstDash val="solid"/>
          </a:ln>
        </p:spPr>
      </p:sp>
      <p:sp>
        <p:nvSpPr>
          <p:cNvPr id="9" name="Text 4"/>
          <p:cNvSpPr/>
          <p:nvPr/>
        </p:nvSpPr>
        <p:spPr>
          <a:xfrm>
            <a:off x="1656039" y="5833475"/>
            <a:ext cx="6146841" cy="2067699"/>
          </a:xfrm>
          <a:prstGeom prst="rect">
            <a:avLst/>
          </a:prstGeom>
          <a:noFill/>
          <a:ln/>
        </p:spPr>
        <p:txBody>
          <a:bodyPr wrap="none" rtlCol="0" anchor="t"/>
          <a:lstStyle/>
          <a:p>
            <a:pPr marL="0" indent="0" algn="l">
              <a:lnSpc>
                <a:spcPts val="3062"/>
              </a:lnSpc>
              <a:buNone/>
            </a:pPr>
            <a:r>
              <a:rPr lang="en-US" sz="2187" b="1" dirty="0">
                <a:solidFill>
                  <a:srgbClr val="403C4E"/>
                </a:solidFill>
                <a:latin typeface="Open Sans" pitchFamily="34" charset="0"/>
                <a:ea typeface="Open Sans" pitchFamily="34" charset="-122"/>
              </a:rPr>
              <a:t>By Tech Titans</a:t>
            </a:r>
          </a:p>
          <a:p>
            <a:pPr marL="0" indent="0" algn="l">
              <a:lnSpc>
                <a:spcPts val="3062"/>
              </a:lnSpc>
              <a:buNone/>
            </a:pPr>
            <a:r>
              <a:rPr lang="en-US" sz="2187" b="1" dirty="0">
                <a:solidFill>
                  <a:srgbClr val="403C4E"/>
                </a:solidFill>
                <a:latin typeface="Open Sans" pitchFamily="34" charset="0"/>
                <a:ea typeface="Open Sans" pitchFamily="34" charset="-122"/>
              </a:rPr>
              <a:t> Yash Garg; (gyash0644@gmail)</a:t>
            </a:r>
          </a:p>
          <a:p>
            <a:pPr marL="0" indent="0" algn="l">
              <a:lnSpc>
                <a:spcPts val="3062"/>
              </a:lnSpc>
              <a:buNone/>
            </a:pPr>
            <a:r>
              <a:rPr lang="en-US" sz="2187" b="1" dirty="0">
                <a:solidFill>
                  <a:srgbClr val="403C4E"/>
                </a:solidFill>
                <a:latin typeface="Open Sans" pitchFamily="34" charset="0"/>
                <a:ea typeface="Open Sans" pitchFamily="34" charset="-122"/>
              </a:rPr>
              <a:t> </a:t>
            </a:r>
            <a:r>
              <a:rPr lang="en-US" sz="2187" b="1" dirty="0" err="1">
                <a:solidFill>
                  <a:srgbClr val="403C4E"/>
                </a:solidFill>
                <a:latin typeface="Open Sans" pitchFamily="34" charset="0"/>
                <a:ea typeface="Open Sans" pitchFamily="34" charset="-122"/>
              </a:rPr>
              <a:t>Ankana</a:t>
            </a:r>
            <a:r>
              <a:rPr lang="en-US" sz="2187" b="1" dirty="0">
                <a:solidFill>
                  <a:srgbClr val="403C4E"/>
                </a:solidFill>
                <a:latin typeface="Open Sans" pitchFamily="34" charset="0"/>
                <a:ea typeface="Open Sans" pitchFamily="34" charset="-122"/>
              </a:rPr>
              <a:t> </a:t>
            </a:r>
            <a:r>
              <a:rPr lang="en-US" sz="2187" b="1" dirty="0" err="1">
                <a:solidFill>
                  <a:srgbClr val="403C4E"/>
                </a:solidFill>
                <a:latin typeface="Open Sans" pitchFamily="34" charset="0"/>
                <a:ea typeface="Open Sans" pitchFamily="34" charset="-122"/>
              </a:rPr>
              <a:t>Pari</a:t>
            </a:r>
            <a:r>
              <a:rPr lang="en-US" sz="2187" b="1" dirty="0">
                <a:solidFill>
                  <a:srgbClr val="403C4E"/>
                </a:solidFill>
                <a:latin typeface="Open Sans" pitchFamily="34" charset="0"/>
                <a:ea typeface="Open Sans" pitchFamily="34" charset="-122"/>
              </a:rPr>
              <a:t>; (ankanapari2023@gmail.com)</a:t>
            </a:r>
          </a:p>
          <a:p>
            <a:pPr marL="0" indent="0" algn="l">
              <a:lnSpc>
                <a:spcPts val="3062"/>
              </a:lnSpc>
              <a:buNone/>
            </a:pPr>
            <a:r>
              <a:rPr lang="en-US" sz="2187" b="1" dirty="0">
                <a:solidFill>
                  <a:srgbClr val="403C4E"/>
                </a:solidFill>
                <a:latin typeface="Open Sans" pitchFamily="34" charset="0"/>
                <a:ea typeface="Open Sans" pitchFamily="34" charset="-122"/>
              </a:rPr>
              <a:t> Harsh </a:t>
            </a:r>
            <a:r>
              <a:rPr lang="en-US" sz="2187" b="1" dirty="0" err="1">
                <a:solidFill>
                  <a:srgbClr val="403C4E"/>
                </a:solidFill>
                <a:latin typeface="Open Sans" pitchFamily="34" charset="0"/>
                <a:ea typeface="Open Sans" pitchFamily="34" charset="-122"/>
              </a:rPr>
              <a:t>Doshi</a:t>
            </a:r>
            <a:r>
              <a:rPr lang="en-US" sz="2187" b="1" dirty="0">
                <a:solidFill>
                  <a:srgbClr val="403C4E"/>
                </a:solidFill>
                <a:latin typeface="Open Sans" pitchFamily="34" charset="0"/>
                <a:ea typeface="Open Sans" pitchFamily="34" charset="-122"/>
              </a:rPr>
              <a:t>; (harshdoshi13@gmail.com)</a:t>
            </a:r>
          </a:p>
          <a:p>
            <a:pPr marL="0" indent="0" algn="l">
              <a:lnSpc>
                <a:spcPts val="3062"/>
              </a:lnSpc>
              <a:buNone/>
            </a:pPr>
            <a:r>
              <a:rPr lang="en-US" sz="2187" b="1" dirty="0">
                <a:solidFill>
                  <a:srgbClr val="403C4E"/>
                </a:solidFill>
                <a:latin typeface="Open Sans" pitchFamily="34" charset="0"/>
                <a:ea typeface="Open Sans" pitchFamily="34" charset="-122"/>
              </a:rPr>
              <a:t> </a:t>
            </a:r>
            <a:r>
              <a:rPr lang="en-US" sz="2187" b="1" dirty="0" err="1">
                <a:solidFill>
                  <a:srgbClr val="403C4E"/>
                </a:solidFill>
                <a:latin typeface="Open Sans" pitchFamily="34" charset="0"/>
                <a:ea typeface="Open Sans" pitchFamily="34" charset="-122"/>
              </a:rPr>
              <a:t>Chirag</a:t>
            </a:r>
            <a:r>
              <a:rPr lang="en-US" sz="2187" b="1" dirty="0">
                <a:solidFill>
                  <a:srgbClr val="403C4E"/>
                </a:solidFill>
                <a:latin typeface="Open Sans" pitchFamily="34" charset="0"/>
                <a:ea typeface="Open Sans" pitchFamily="34" charset="-122"/>
              </a:rPr>
              <a:t> </a:t>
            </a:r>
            <a:r>
              <a:rPr lang="en-US" sz="2187" b="1" dirty="0" err="1">
                <a:solidFill>
                  <a:srgbClr val="403C4E"/>
                </a:solidFill>
                <a:latin typeface="Open Sans" pitchFamily="34" charset="0"/>
                <a:ea typeface="Open Sans" pitchFamily="34" charset="-122"/>
              </a:rPr>
              <a:t>Tak</a:t>
            </a:r>
            <a:r>
              <a:rPr lang="en-US" sz="2187" b="1" dirty="0">
                <a:solidFill>
                  <a:srgbClr val="403C4E"/>
                </a:solidFill>
                <a:latin typeface="Open Sans" pitchFamily="34" charset="0"/>
                <a:ea typeface="Open Sans" pitchFamily="34" charset="-122"/>
              </a:rPr>
              <a:t>; (chiragtak01@gmail.com)</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620316"/>
            <a:ext cx="5228153"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Short-Term</a:t>
            </a:r>
            <a:r>
              <a:rPr lang="en-US" sz="4117" b="1" kern="0" spc="-82" dirty="0">
                <a:solidFill>
                  <a:srgbClr val="FF75D3"/>
                </a:solidFill>
                <a:latin typeface="adonis-web" pitchFamily="34" charset="0"/>
                <a:ea typeface="adonis-web" pitchFamily="34" charset="-122"/>
                <a:cs typeface="adonis-web" pitchFamily="34" charset="-120"/>
              </a:rPr>
              <a:t> </a:t>
            </a:r>
            <a:r>
              <a:rPr lang="en-US" sz="4117" b="1" kern="0" spc="-82" dirty="0">
                <a:latin typeface="adonis-web" pitchFamily="34" charset="0"/>
                <a:ea typeface="adonis-web" pitchFamily="34" charset="-122"/>
                <a:cs typeface="adonis-web" pitchFamily="34" charset="-120"/>
              </a:rPr>
              <a:t>Solutions</a:t>
            </a:r>
            <a:endParaRPr lang="en-US" sz="4117" dirty="0"/>
          </a:p>
        </p:txBody>
      </p:sp>
      <p:sp>
        <p:nvSpPr>
          <p:cNvPr id="5" name="Text 2"/>
          <p:cNvSpPr/>
          <p:nvPr/>
        </p:nvSpPr>
        <p:spPr>
          <a:xfrm>
            <a:off x="2348389" y="1718072"/>
            <a:ext cx="9933503" cy="333256"/>
          </a:xfrm>
          <a:prstGeom prst="rect">
            <a:avLst/>
          </a:prstGeom>
          <a:noFill/>
          <a:ln/>
        </p:spPr>
        <p:txBody>
          <a:bodyPr wrap="non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To provide immediate relief, MCGM should consider implementing the following short-term measures:</a:t>
            </a:r>
            <a:endParaRPr lang="en-US" sz="1750" dirty="0"/>
          </a:p>
        </p:txBody>
      </p:sp>
      <p:sp>
        <p:nvSpPr>
          <p:cNvPr id="6" name="Shape 3"/>
          <p:cNvSpPr/>
          <p:nvPr/>
        </p:nvSpPr>
        <p:spPr>
          <a:xfrm>
            <a:off x="2348389" y="2551152"/>
            <a:ext cx="499943" cy="499943"/>
          </a:xfrm>
          <a:prstGeom prst="roundRect">
            <a:avLst>
              <a:gd name="adj" fmla="val 20000"/>
            </a:avLst>
          </a:prstGeom>
          <a:solidFill>
            <a:srgbClr val="EBD0FB"/>
          </a:solidFill>
          <a:ln w="7620">
            <a:solidFill>
              <a:srgbClr val="D1B6E1"/>
            </a:solidFill>
            <a:prstDash val="solid"/>
          </a:ln>
        </p:spPr>
      </p:sp>
      <p:sp>
        <p:nvSpPr>
          <p:cNvPr id="7" name="Text 4"/>
          <p:cNvSpPr/>
          <p:nvPr/>
        </p:nvSpPr>
        <p:spPr>
          <a:xfrm>
            <a:off x="2512219" y="2644259"/>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1</a:t>
            </a:r>
            <a:endParaRPr lang="en-US" sz="2470" dirty="0"/>
          </a:p>
        </p:txBody>
      </p:sp>
      <p:sp>
        <p:nvSpPr>
          <p:cNvPr id="8" name="Text 5"/>
          <p:cNvSpPr/>
          <p:nvPr/>
        </p:nvSpPr>
        <p:spPr>
          <a:xfrm>
            <a:off x="3070503" y="2551152"/>
            <a:ext cx="2906911"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Traffic Signal Optimization</a:t>
            </a:r>
            <a:endParaRPr lang="en-US" sz="2058" dirty="0"/>
          </a:p>
        </p:txBody>
      </p:sp>
      <p:sp>
        <p:nvSpPr>
          <p:cNvPr id="9" name="Text 6"/>
          <p:cNvSpPr/>
          <p:nvPr/>
        </p:nvSpPr>
        <p:spPr>
          <a:xfrm>
            <a:off x="3070503" y="3011210"/>
            <a:ext cx="4133612"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Optimizing the timing and coordination of traffic signals can help improve the flow of vehicles, reducing congestion and idling times.</a:t>
            </a:r>
            <a:endParaRPr lang="en-US" sz="1750" dirty="0"/>
          </a:p>
        </p:txBody>
      </p:sp>
      <p:sp>
        <p:nvSpPr>
          <p:cNvPr id="10" name="Shape 7"/>
          <p:cNvSpPr/>
          <p:nvPr/>
        </p:nvSpPr>
        <p:spPr>
          <a:xfrm>
            <a:off x="7426285" y="2551152"/>
            <a:ext cx="499943" cy="499943"/>
          </a:xfrm>
          <a:prstGeom prst="roundRect">
            <a:avLst>
              <a:gd name="adj" fmla="val 20000"/>
            </a:avLst>
          </a:prstGeom>
          <a:solidFill>
            <a:srgbClr val="EBD0FB"/>
          </a:solidFill>
          <a:ln w="7620">
            <a:solidFill>
              <a:srgbClr val="D1B6E1"/>
            </a:solidFill>
            <a:prstDash val="solid"/>
          </a:ln>
        </p:spPr>
      </p:sp>
      <p:sp>
        <p:nvSpPr>
          <p:cNvPr id="11" name="Text 8"/>
          <p:cNvSpPr/>
          <p:nvPr/>
        </p:nvSpPr>
        <p:spPr>
          <a:xfrm>
            <a:off x="7590115" y="2644259"/>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2</a:t>
            </a:r>
            <a:endParaRPr lang="en-US" sz="2470" dirty="0"/>
          </a:p>
        </p:txBody>
      </p:sp>
      <p:sp>
        <p:nvSpPr>
          <p:cNvPr id="12" name="Text 9"/>
          <p:cNvSpPr/>
          <p:nvPr/>
        </p:nvSpPr>
        <p:spPr>
          <a:xfrm>
            <a:off x="8148399" y="2551152"/>
            <a:ext cx="3465909"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Improved Public Transportation</a:t>
            </a:r>
            <a:endParaRPr lang="en-US" sz="2058" dirty="0"/>
          </a:p>
        </p:txBody>
      </p:sp>
      <p:sp>
        <p:nvSpPr>
          <p:cNvPr id="13" name="Text 10"/>
          <p:cNvSpPr/>
          <p:nvPr/>
        </p:nvSpPr>
        <p:spPr>
          <a:xfrm>
            <a:off x="8148399" y="3011210"/>
            <a:ext cx="4133612" cy="1666280"/>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Enhancing the reliability, frequency, and coverage of public transportation options, such as buses and trains, can encourage more residents to use them, thereby reducing the number of private vehicles on the roads.</a:t>
            </a:r>
            <a:endParaRPr lang="en-US" sz="1750" dirty="0"/>
          </a:p>
        </p:txBody>
      </p:sp>
      <p:sp>
        <p:nvSpPr>
          <p:cNvPr id="14" name="Shape 11"/>
          <p:cNvSpPr/>
          <p:nvPr/>
        </p:nvSpPr>
        <p:spPr>
          <a:xfrm>
            <a:off x="2348389" y="5149572"/>
            <a:ext cx="499943" cy="499943"/>
          </a:xfrm>
          <a:prstGeom prst="roundRect">
            <a:avLst>
              <a:gd name="adj" fmla="val 20000"/>
            </a:avLst>
          </a:prstGeom>
          <a:solidFill>
            <a:srgbClr val="EBD0FB"/>
          </a:solidFill>
          <a:ln w="7620">
            <a:solidFill>
              <a:srgbClr val="D1B6E1"/>
            </a:solidFill>
            <a:prstDash val="solid"/>
          </a:ln>
        </p:spPr>
      </p:sp>
      <p:sp>
        <p:nvSpPr>
          <p:cNvPr id="15" name="Text 12"/>
          <p:cNvSpPr/>
          <p:nvPr/>
        </p:nvSpPr>
        <p:spPr>
          <a:xfrm>
            <a:off x="2512219" y="5242679"/>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3</a:t>
            </a:r>
            <a:endParaRPr lang="en-US" sz="2470" dirty="0"/>
          </a:p>
        </p:txBody>
      </p:sp>
      <p:sp>
        <p:nvSpPr>
          <p:cNvPr id="16" name="Text 13"/>
          <p:cNvSpPr/>
          <p:nvPr/>
        </p:nvSpPr>
        <p:spPr>
          <a:xfrm>
            <a:off x="3070503" y="5149572"/>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Parking Management</a:t>
            </a:r>
            <a:endParaRPr lang="en-US" sz="2058" dirty="0"/>
          </a:p>
        </p:txBody>
      </p:sp>
      <p:sp>
        <p:nvSpPr>
          <p:cNvPr id="17" name="Text 14"/>
          <p:cNvSpPr/>
          <p:nvPr/>
        </p:nvSpPr>
        <p:spPr>
          <a:xfrm>
            <a:off x="3070503" y="5609630"/>
            <a:ext cx="4133612" cy="1999536"/>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Implementing a comprehensive parking management system, including dynamic pricing and designated parking zones, can discourage unnecessary driving and encourage the use of alternative transportation modes.</a:t>
            </a:r>
            <a:endParaRPr lang="en-US" sz="1750" dirty="0"/>
          </a:p>
        </p:txBody>
      </p:sp>
      <p:sp>
        <p:nvSpPr>
          <p:cNvPr id="18" name="Shape 15"/>
          <p:cNvSpPr/>
          <p:nvPr/>
        </p:nvSpPr>
        <p:spPr>
          <a:xfrm>
            <a:off x="7426285" y="5149572"/>
            <a:ext cx="499943" cy="499943"/>
          </a:xfrm>
          <a:prstGeom prst="roundRect">
            <a:avLst>
              <a:gd name="adj" fmla="val 20000"/>
            </a:avLst>
          </a:prstGeom>
          <a:solidFill>
            <a:srgbClr val="EBD0FB"/>
          </a:solidFill>
          <a:ln w="7620">
            <a:solidFill>
              <a:srgbClr val="D1B6E1"/>
            </a:solidFill>
            <a:prstDash val="solid"/>
          </a:ln>
        </p:spPr>
      </p:sp>
      <p:sp>
        <p:nvSpPr>
          <p:cNvPr id="19" name="Text 16"/>
          <p:cNvSpPr/>
          <p:nvPr/>
        </p:nvSpPr>
        <p:spPr>
          <a:xfrm>
            <a:off x="7590115" y="5242679"/>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4</a:t>
            </a:r>
            <a:endParaRPr lang="en-US" sz="2470" dirty="0"/>
          </a:p>
        </p:txBody>
      </p:sp>
      <p:sp>
        <p:nvSpPr>
          <p:cNvPr id="20" name="Text 17"/>
          <p:cNvSpPr/>
          <p:nvPr/>
        </p:nvSpPr>
        <p:spPr>
          <a:xfrm>
            <a:off x="8148399" y="5149572"/>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Awareness Campaigns</a:t>
            </a:r>
            <a:endParaRPr lang="en-US" sz="2058" dirty="0"/>
          </a:p>
        </p:txBody>
      </p:sp>
      <p:sp>
        <p:nvSpPr>
          <p:cNvPr id="21" name="Text 18"/>
          <p:cNvSpPr/>
          <p:nvPr/>
        </p:nvSpPr>
        <p:spPr>
          <a:xfrm>
            <a:off x="8148399" y="5609630"/>
            <a:ext cx="4133612" cy="1666280"/>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Launching public awareness campaigns to educate residents on the benefits of sustainable transportation choices and the negative impacts of private vehicle usage can help shift mindsets and behaviors.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283970"/>
            <a:ext cx="5228153"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Embracing</a:t>
            </a:r>
            <a:r>
              <a:rPr lang="en-US" sz="4117" b="1" kern="0" spc="-82" dirty="0">
                <a:solidFill>
                  <a:srgbClr val="FF75D3"/>
                </a:solidFill>
                <a:latin typeface="adonis-web" pitchFamily="34" charset="0"/>
                <a:ea typeface="adonis-web" pitchFamily="34" charset="-122"/>
                <a:cs typeface="adonis-web" pitchFamily="34" charset="-120"/>
              </a:rPr>
              <a:t> </a:t>
            </a:r>
            <a:r>
              <a:rPr lang="en-US" sz="4117" b="1" kern="0" spc="-82" dirty="0">
                <a:latin typeface="adonis-web" pitchFamily="34" charset="0"/>
                <a:ea typeface="adonis-web" pitchFamily="34" charset="-122"/>
                <a:cs typeface="adonis-web" pitchFamily="34" charset="-120"/>
              </a:rPr>
              <a:t>Innovation</a:t>
            </a:r>
            <a:endParaRPr lang="en-US" sz="4117" dirty="0"/>
          </a:p>
        </p:txBody>
      </p:sp>
      <p:pic>
        <p:nvPicPr>
          <p:cNvPr id="5" name="Image 1" descr="preencoded.png"/>
          <p:cNvPicPr>
            <a:picLocks noChangeAspect="1"/>
          </p:cNvPicPr>
          <p:nvPr/>
        </p:nvPicPr>
        <p:blipFill>
          <a:blip r:embed="rId3"/>
          <a:stretch>
            <a:fillRect/>
          </a:stretch>
        </p:blipFill>
        <p:spPr>
          <a:xfrm>
            <a:off x="2348389" y="2381726"/>
            <a:ext cx="3311128" cy="888682"/>
          </a:xfrm>
          <a:prstGeom prst="rect">
            <a:avLst/>
          </a:prstGeom>
        </p:spPr>
      </p:pic>
      <p:sp>
        <p:nvSpPr>
          <p:cNvPr id="6" name="Text 2"/>
          <p:cNvSpPr/>
          <p:nvPr/>
        </p:nvSpPr>
        <p:spPr>
          <a:xfrm>
            <a:off x="2570559" y="3603665"/>
            <a:ext cx="2866787" cy="653653"/>
          </a:xfrm>
          <a:prstGeom prst="rect">
            <a:avLst/>
          </a:prstGeom>
          <a:noFill/>
          <a:ln/>
        </p:spPr>
        <p:txBody>
          <a:bodyPr wrap="squar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Dynamic Congestion Pricing</a:t>
            </a:r>
            <a:endParaRPr lang="en-US" sz="2058" dirty="0"/>
          </a:p>
        </p:txBody>
      </p:sp>
      <p:sp>
        <p:nvSpPr>
          <p:cNvPr id="7" name="Text 3"/>
          <p:cNvSpPr/>
          <p:nvPr/>
        </p:nvSpPr>
        <p:spPr>
          <a:xfrm>
            <a:off x="2570559" y="4390549"/>
            <a:ext cx="2866787" cy="2332792"/>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Implement a flexible, real-time pricing system that adjusts charges based on traffic conditions, incentivizing the use of alternative modes of transportation during peak hours.</a:t>
            </a:r>
            <a:endParaRPr lang="en-US" sz="1750" dirty="0"/>
          </a:p>
        </p:txBody>
      </p:sp>
      <p:pic>
        <p:nvPicPr>
          <p:cNvPr id="8" name="Image 2" descr="preencoded.png"/>
          <p:cNvPicPr>
            <a:picLocks noChangeAspect="1"/>
          </p:cNvPicPr>
          <p:nvPr/>
        </p:nvPicPr>
        <p:blipFill>
          <a:blip r:embed="rId4"/>
          <a:stretch>
            <a:fillRect/>
          </a:stretch>
        </p:blipFill>
        <p:spPr>
          <a:xfrm>
            <a:off x="5659517" y="2381726"/>
            <a:ext cx="3311128" cy="888682"/>
          </a:xfrm>
          <a:prstGeom prst="rect">
            <a:avLst/>
          </a:prstGeom>
        </p:spPr>
      </p:pic>
      <p:sp>
        <p:nvSpPr>
          <p:cNvPr id="9" name="Text 4"/>
          <p:cNvSpPr/>
          <p:nvPr/>
        </p:nvSpPr>
        <p:spPr>
          <a:xfrm>
            <a:off x="5881687" y="3603665"/>
            <a:ext cx="2866787" cy="653653"/>
          </a:xfrm>
          <a:prstGeom prst="rect">
            <a:avLst/>
          </a:prstGeom>
          <a:noFill/>
          <a:ln/>
        </p:spPr>
        <p:txBody>
          <a:bodyPr wrap="squar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Mobility as a Service (MaaS)</a:t>
            </a:r>
            <a:endParaRPr lang="en-US" sz="2058" dirty="0"/>
          </a:p>
        </p:txBody>
      </p:sp>
      <p:sp>
        <p:nvSpPr>
          <p:cNvPr id="10" name="Text 5"/>
          <p:cNvSpPr/>
          <p:nvPr/>
        </p:nvSpPr>
        <p:spPr>
          <a:xfrm>
            <a:off x="5881687" y="4390549"/>
            <a:ext cx="2866787" cy="1999536"/>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Develop a comprehensive MaaS platform that integrates various transportation options, allowing users to plan, book, and pay for their journeys through a single, seamless interface.</a:t>
            </a:r>
            <a:endParaRPr lang="en-US" sz="1750" dirty="0"/>
          </a:p>
        </p:txBody>
      </p:sp>
      <p:pic>
        <p:nvPicPr>
          <p:cNvPr id="11" name="Image 3" descr="preencoded.png"/>
          <p:cNvPicPr>
            <a:picLocks noChangeAspect="1"/>
          </p:cNvPicPr>
          <p:nvPr/>
        </p:nvPicPr>
        <p:blipFill>
          <a:blip r:embed="rId5"/>
          <a:stretch>
            <a:fillRect/>
          </a:stretch>
        </p:blipFill>
        <p:spPr>
          <a:xfrm>
            <a:off x="8970645" y="2381726"/>
            <a:ext cx="3311247" cy="888682"/>
          </a:xfrm>
          <a:prstGeom prst="rect">
            <a:avLst/>
          </a:prstGeom>
        </p:spPr>
      </p:pic>
      <p:sp>
        <p:nvSpPr>
          <p:cNvPr id="12" name="Text 6"/>
          <p:cNvSpPr/>
          <p:nvPr/>
        </p:nvSpPr>
        <p:spPr>
          <a:xfrm>
            <a:off x="9192816" y="3603665"/>
            <a:ext cx="2866906" cy="653653"/>
          </a:xfrm>
          <a:prstGeom prst="rect">
            <a:avLst/>
          </a:prstGeom>
          <a:noFill/>
          <a:ln/>
        </p:spPr>
        <p:txBody>
          <a:bodyPr wrap="squar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Autonomous and Connected Vehicles</a:t>
            </a:r>
            <a:endParaRPr lang="en-US" sz="2058" dirty="0"/>
          </a:p>
        </p:txBody>
      </p:sp>
      <p:sp>
        <p:nvSpPr>
          <p:cNvPr id="13" name="Text 7"/>
          <p:cNvSpPr/>
          <p:nvPr/>
        </p:nvSpPr>
        <p:spPr>
          <a:xfrm>
            <a:off x="9192816" y="4390549"/>
            <a:ext cx="2866906" cy="2332792"/>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Prepare for the future integration of autonomous and connected vehicles, which can lead to improved traffic management, reduced accidents, and more efficient use of road infrastructure.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348389" y="1472803"/>
            <a:ext cx="5439251"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Long-Term Strategies</a:t>
            </a:r>
            <a:endParaRPr lang="en-US" sz="4117" dirty="0"/>
          </a:p>
        </p:txBody>
      </p:sp>
      <p:sp>
        <p:nvSpPr>
          <p:cNvPr id="5" name="Text 2"/>
          <p:cNvSpPr/>
          <p:nvPr/>
        </p:nvSpPr>
        <p:spPr>
          <a:xfrm>
            <a:off x="2348389" y="2681645"/>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Integrated Transport Planning</a:t>
            </a:r>
            <a:endParaRPr lang="en-US" sz="2058" dirty="0"/>
          </a:p>
        </p:txBody>
      </p:sp>
      <p:sp>
        <p:nvSpPr>
          <p:cNvPr id="6" name="Text 3"/>
          <p:cNvSpPr/>
          <p:nvPr/>
        </p:nvSpPr>
        <p:spPr>
          <a:xfrm>
            <a:off x="2348389" y="3557468"/>
            <a:ext cx="2949416" cy="2999303"/>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Adopt a holistic, integrated approach to transportation planning, ensuring coordination between various modes of transport, land use, and urban development. This will help create a seamless, multimodal system that caters to the diverse needs of commuters.</a:t>
            </a:r>
            <a:endParaRPr lang="en-US" sz="1750" dirty="0"/>
          </a:p>
        </p:txBody>
      </p:sp>
      <p:sp>
        <p:nvSpPr>
          <p:cNvPr id="7" name="Text 4"/>
          <p:cNvSpPr/>
          <p:nvPr/>
        </p:nvSpPr>
        <p:spPr>
          <a:xfrm>
            <a:off x="5847398" y="2681645"/>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Dynamic Congestion Pricing</a:t>
            </a:r>
            <a:endParaRPr lang="en-US" sz="2058" dirty="0"/>
          </a:p>
        </p:txBody>
      </p:sp>
      <p:sp>
        <p:nvSpPr>
          <p:cNvPr id="8" name="Text 5"/>
          <p:cNvSpPr/>
          <p:nvPr/>
        </p:nvSpPr>
        <p:spPr>
          <a:xfrm>
            <a:off x="5847398" y="3557468"/>
            <a:ext cx="2949416"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Implement a dynamic congestion pricing system that charges variable fees based on the level of traffic, incentivizing the use of public transport and discouraging private vehicle usage during peak hours.</a:t>
            </a:r>
            <a:endParaRPr lang="en-US" sz="1750" dirty="0"/>
          </a:p>
        </p:txBody>
      </p:sp>
      <p:sp>
        <p:nvSpPr>
          <p:cNvPr id="9" name="Text 6"/>
          <p:cNvSpPr/>
          <p:nvPr/>
        </p:nvSpPr>
        <p:spPr>
          <a:xfrm>
            <a:off x="9346406" y="2681645"/>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Enhancing Public Transport</a:t>
            </a:r>
            <a:endParaRPr lang="en-US" sz="2058" dirty="0"/>
          </a:p>
        </p:txBody>
      </p:sp>
      <p:sp>
        <p:nvSpPr>
          <p:cNvPr id="10" name="Text 7"/>
          <p:cNvSpPr/>
          <p:nvPr/>
        </p:nvSpPr>
        <p:spPr>
          <a:xfrm>
            <a:off x="9346406" y="3557468"/>
            <a:ext cx="2949416" cy="2999303"/>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Invest in the expansion and modernization of the public transport network, including the development of new metro lines, suburban rail systems, and improved bus services. This will provide commuters with reliable and efficient alternatives to private vehicles.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3"/>
          <a:stretch>
            <a:fillRect/>
          </a:stretch>
        </p:blipFill>
        <p:spPr>
          <a:xfrm>
            <a:off x="0" y="0"/>
            <a:ext cx="3657600" cy="8229600"/>
          </a:xfrm>
          <a:prstGeom prst="rect">
            <a:avLst/>
          </a:prstGeom>
        </p:spPr>
      </p:pic>
      <p:sp>
        <p:nvSpPr>
          <p:cNvPr id="5" name="Text 1"/>
          <p:cNvSpPr/>
          <p:nvPr/>
        </p:nvSpPr>
        <p:spPr>
          <a:xfrm>
            <a:off x="5036701" y="782717"/>
            <a:ext cx="4323398" cy="540306"/>
          </a:xfrm>
          <a:prstGeom prst="rect">
            <a:avLst/>
          </a:prstGeom>
          <a:noFill/>
          <a:ln/>
        </p:spPr>
        <p:txBody>
          <a:bodyPr wrap="none" rtlCol="0" anchor="t"/>
          <a:lstStyle/>
          <a:p>
            <a:pPr marL="0" indent="0">
              <a:lnSpc>
                <a:spcPts val="4255"/>
              </a:lnSpc>
              <a:buNone/>
            </a:pPr>
            <a:r>
              <a:rPr lang="en-US" sz="3404" b="1" kern="0" spc="-68" dirty="0">
                <a:latin typeface="adonis-web" pitchFamily="34" charset="0"/>
                <a:ea typeface="adonis-web" pitchFamily="34" charset="-122"/>
                <a:cs typeface="adonis-web" pitchFamily="34" charset="-120"/>
              </a:rPr>
              <a:t>Long-Term</a:t>
            </a:r>
            <a:r>
              <a:rPr lang="en-US" sz="3404" b="1" kern="0" spc="-68" dirty="0">
                <a:solidFill>
                  <a:srgbClr val="FF75D3"/>
                </a:solidFill>
                <a:latin typeface="adonis-web" pitchFamily="34" charset="0"/>
                <a:ea typeface="adonis-web" pitchFamily="34" charset="-122"/>
                <a:cs typeface="adonis-web" pitchFamily="34" charset="-120"/>
              </a:rPr>
              <a:t> </a:t>
            </a:r>
            <a:r>
              <a:rPr lang="en-US" sz="3404" b="1" kern="0" spc="-68" dirty="0">
                <a:latin typeface="adonis-web" pitchFamily="34" charset="0"/>
                <a:ea typeface="adonis-web" pitchFamily="34" charset="-122"/>
                <a:cs typeface="adonis-web" pitchFamily="34" charset="-120"/>
              </a:rPr>
              <a:t>Strategies</a:t>
            </a:r>
            <a:endParaRPr lang="en-US" sz="3404" dirty="0"/>
          </a:p>
        </p:txBody>
      </p:sp>
      <p:sp>
        <p:nvSpPr>
          <p:cNvPr id="6" name="Text 2"/>
          <p:cNvSpPr/>
          <p:nvPr/>
        </p:nvSpPr>
        <p:spPr>
          <a:xfrm>
            <a:off x="5036701" y="1598533"/>
            <a:ext cx="8214598" cy="551021"/>
          </a:xfrm>
          <a:prstGeom prst="rect">
            <a:avLst/>
          </a:prstGeom>
          <a:noFill/>
          <a:ln/>
        </p:spPr>
        <p:txBody>
          <a:bodyPr wrap="square" rtlCol="0" anchor="t"/>
          <a:lstStyle/>
          <a:p>
            <a:pPr marL="0" indent="0">
              <a:lnSpc>
                <a:spcPts val="2170"/>
              </a:lnSpc>
              <a:buNone/>
            </a:pPr>
            <a:r>
              <a:rPr lang="en-US" sz="1447" kern="0" spc="-29" dirty="0">
                <a:solidFill>
                  <a:srgbClr val="272525"/>
                </a:solidFill>
                <a:latin typeface="Source Sans Pro" pitchFamily="34" charset="0"/>
                <a:ea typeface="Source Sans Pro" pitchFamily="34" charset="-122"/>
                <a:cs typeface="Source Sans Pro" pitchFamily="34" charset="-120"/>
              </a:rPr>
              <a:t>To ensure sustainable improvement in traffic flow and urban mobility, MCGM should consider the following long-term strategies:</a:t>
            </a:r>
            <a:endParaRPr lang="en-US" sz="1447" dirty="0"/>
          </a:p>
        </p:txBody>
      </p:sp>
      <p:sp>
        <p:nvSpPr>
          <p:cNvPr id="7" name="Shape 3"/>
          <p:cNvSpPr/>
          <p:nvPr/>
        </p:nvSpPr>
        <p:spPr>
          <a:xfrm>
            <a:off x="5293876" y="2356247"/>
            <a:ext cx="36671" cy="5090517"/>
          </a:xfrm>
          <a:prstGeom prst="roundRect">
            <a:avLst>
              <a:gd name="adj" fmla="val 225483"/>
            </a:avLst>
          </a:prstGeom>
          <a:solidFill>
            <a:srgbClr val="D1B6E1"/>
          </a:solidFill>
          <a:ln/>
        </p:spPr>
      </p:sp>
      <p:sp>
        <p:nvSpPr>
          <p:cNvPr id="8" name="Shape 4"/>
          <p:cNvSpPr/>
          <p:nvPr/>
        </p:nvSpPr>
        <p:spPr>
          <a:xfrm>
            <a:off x="5518904" y="2751296"/>
            <a:ext cx="643057" cy="36671"/>
          </a:xfrm>
          <a:prstGeom prst="roundRect">
            <a:avLst>
              <a:gd name="adj" fmla="val 225483"/>
            </a:avLst>
          </a:prstGeom>
          <a:solidFill>
            <a:srgbClr val="D1B6E1"/>
          </a:solidFill>
          <a:ln/>
        </p:spPr>
      </p:sp>
      <p:sp>
        <p:nvSpPr>
          <p:cNvPr id="9" name="Shape 5"/>
          <p:cNvSpPr/>
          <p:nvPr/>
        </p:nvSpPr>
        <p:spPr>
          <a:xfrm>
            <a:off x="5105519" y="2562939"/>
            <a:ext cx="413385" cy="413385"/>
          </a:xfrm>
          <a:prstGeom prst="roundRect">
            <a:avLst>
              <a:gd name="adj" fmla="val 20002"/>
            </a:avLst>
          </a:prstGeom>
          <a:solidFill>
            <a:srgbClr val="EBD0FB"/>
          </a:solidFill>
          <a:ln w="7620">
            <a:solidFill>
              <a:srgbClr val="D1B6E1"/>
            </a:solidFill>
            <a:prstDash val="solid"/>
          </a:ln>
        </p:spPr>
      </p:sp>
      <p:sp>
        <p:nvSpPr>
          <p:cNvPr id="10" name="Text 6"/>
          <p:cNvSpPr/>
          <p:nvPr/>
        </p:nvSpPr>
        <p:spPr>
          <a:xfrm>
            <a:off x="5241012" y="2639854"/>
            <a:ext cx="142399" cy="259437"/>
          </a:xfrm>
          <a:prstGeom prst="rect">
            <a:avLst/>
          </a:prstGeom>
          <a:noFill/>
          <a:ln/>
        </p:spPr>
        <p:txBody>
          <a:bodyPr wrap="none" rtlCol="0" anchor="t"/>
          <a:lstStyle/>
          <a:p>
            <a:pPr marL="0" indent="0" algn="ctr">
              <a:lnSpc>
                <a:spcPts val="2043"/>
              </a:lnSpc>
              <a:buNone/>
            </a:pPr>
            <a:r>
              <a:rPr lang="en-US" sz="2043" b="1" kern="0" spc="-41" dirty="0">
                <a:solidFill>
                  <a:srgbClr val="272525"/>
                </a:solidFill>
                <a:latin typeface="adonis-web" pitchFamily="34" charset="0"/>
                <a:ea typeface="adonis-web" pitchFamily="34" charset="-122"/>
                <a:cs typeface="adonis-web" pitchFamily="34" charset="-120"/>
              </a:rPr>
              <a:t>1</a:t>
            </a:r>
            <a:endParaRPr lang="en-US" sz="2043" dirty="0"/>
          </a:p>
        </p:txBody>
      </p:sp>
      <p:sp>
        <p:nvSpPr>
          <p:cNvPr id="11" name="Text 7"/>
          <p:cNvSpPr/>
          <p:nvPr/>
        </p:nvSpPr>
        <p:spPr>
          <a:xfrm>
            <a:off x="6322814" y="2539960"/>
            <a:ext cx="2176343" cy="270272"/>
          </a:xfrm>
          <a:prstGeom prst="rect">
            <a:avLst/>
          </a:prstGeom>
          <a:noFill/>
          <a:ln/>
        </p:spPr>
        <p:txBody>
          <a:bodyPr wrap="none" rtlCol="0" anchor="t"/>
          <a:lstStyle/>
          <a:p>
            <a:pPr marL="0" indent="0" algn="l">
              <a:lnSpc>
                <a:spcPts val="2128"/>
              </a:lnSpc>
              <a:buNone/>
            </a:pPr>
            <a:r>
              <a:rPr lang="en-US" sz="1702" b="1" kern="0" spc="-34" dirty="0">
                <a:solidFill>
                  <a:srgbClr val="272525"/>
                </a:solidFill>
                <a:latin typeface="adonis-web" pitchFamily="34" charset="0"/>
                <a:ea typeface="adonis-web" pitchFamily="34" charset="-122"/>
                <a:cs typeface="adonis-web" pitchFamily="34" charset="-120"/>
              </a:rPr>
              <a:t>Infrastructure Upgrades</a:t>
            </a:r>
            <a:endParaRPr lang="en-US" sz="1702" dirty="0"/>
          </a:p>
        </p:txBody>
      </p:sp>
      <p:sp>
        <p:nvSpPr>
          <p:cNvPr id="12" name="Text 8"/>
          <p:cNvSpPr/>
          <p:nvPr/>
        </p:nvSpPr>
        <p:spPr>
          <a:xfrm>
            <a:off x="6322814" y="2920365"/>
            <a:ext cx="6928485" cy="826532"/>
          </a:xfrm>
          <a:prstGeom prst="rect">
            <a:avLst/>
          </a:prstGeom>
          <a:noFill/>
          <a:ln/>
        </p:spPr>
        <p:txBody>
          <a:bodyPr wrap="square" rtlCol="0" anchor="t"/>
          <a:lstStyle/>
          <a:p>
            <a:pPr marL="0" indent="0" algn="l">
              <a:lnSpc>
                <a:spcPts val="2170"/>
              </a:lnSpc>
              <a:buNone/>
            </a:pPr>
            <a:r>
              <a:rPr lang="en-US" sz="1447" kern="0" spc="-29" dirty="0">
                <a:solidFill>
                  <a:srgbClr val="272525"/>
                </a:solidFill>
                <a:latin typeface="Source Sans Pro" pitchFamily="34" charset="0"/>
                <a:ea typeface="Source Sans Pro" pitchFamily="34" charset="-122"/>
                <a:cs typeface="Source Sans Pro" pitchFamily="34" charset="-120"/>
              </a:rPr>
              <a:t>Investing in the expansion and enhancement of road infrastructure, including the construction of flyovers, elevated corridors, and dedicated lanes for public transportation, can significantly improve traffic flow and reduce congestion.</a:t>
            </a:r>
            <a:endParaRPr lang="en-US" sz="1447" dirty="0"/>
          </a:p>
        </p:txBody>
      </p:sp>
      <p:sp>
        <p:nvSpPr>
          <p:cNvPr id="13" name="Shape 9"/>
          <p:cNvSpPr/>
          <p:nvPr/>
        </p:nvSpPr>
        <p:spPr>
          <a:xfrm>
            <a:off x="5518904" y="4509373"/>
            <a:ext cx="643057" cy="36671"/>
          </a:xfrm>
          <a:prstGeom prst="roundRect">
            <a:avLst>
              <a:gd name="adj" fmla="val 225483"/>
            </a:avLst>
          </a:prstGeom>
          <a:solidFill>
            <a:srgbClr val="D1B6E1"/>
          </a:solidFill>
          <a:ln/>
        </p:spPr>
      </p:sp>
      <p:sp>
        <p:nvSpPr>
          <p:cNvPr id="14" name="Shape 10"/>
          <p:cNvSpPr/>
          <p:nvPr/>
        </p:nvSpPr>
        <p:spPr>
          <a:xfrm>
            <a:off x="5105519" y="4321016"/>
            <a:ext cx="413385" cy="413385"/>
          </a:xfrm>
          <a:prstGeom prst="roundRect">
            <a:avLst>
              <a:gd name="adj" fmla="val 20002"/>
            </a:avLst>
          </a:prstGeom>
          <a:solidFill>
            <a:srgbClr val="EBD0FB"/>
          </a:solidFill>
          <a:ln w="7620">
            <a:solidFill>
              <a:srgbClr val="D1B6E1"/>
            </a:solidFill>
            <a:prstDash val="solid"/>
          </a:ln>
        </p:spPr>
      </p:sp>
      <p:sp>
        <p:nvSpPr>
          <p:cNvPr id="15" name="Text 11"/>
          <p:cNvSpPr/>
          <p:nvPr/>
        </p:nvSpPr>
        <p:spPr>
          <a:xfrm>
            <a:off x="5241012" y="4397931"/>
            <a:ext cx="142399" cy="259437"/>
          </a:xfrm>
          <a:prstGeom prst="rect">
            <a:avLst/>
          </a:prstGeom>
          <a:noFill/>
          <a:ln/>
        </p:spPr>
        <p:txBody>
          <a:bodyPr wrap="none" rtlCol="0" anchor="t"/>
          <a:lstStyle/>
          <a:p>
            <a:pPr marL="0" indent="0" algn="ctr">
              <a:lnSpc>
                <a:spcPts val="2043"/>
              </a:lnSpc>
              <a:buNone/>
            </a:pPr>
            <a:r>
              <a:rPr lang="en-US" sz="2043" b="1" kern="0" spc="-41" dirty="0">
                <a:solidFill>
                  <a:srgbClr val="272525"/>
                </a:solidFill>
                <a:latin typeface="adonis-web" pitchFamily="34" charset="0"/>
                <a:ea typeface="adonis-web" pitchFamily="34" charset="-122"/>
                <a:cs typeface="adonis-web" pitchFamily="34" charset="-120"/>
              </a:rPr>
              <a:t>2</a:t>
            </a:r>
            <a:endParaRPr lang="en-US" sz="2043" dirty="0"/>
          </a:p>
        </p:txBody>
      </p:sp>
      <p:sp>
        <p:nvSpPr>
          <p:cNvPr id="16" name="Text 12"/>
          <p:cNvSpPr/>
          <p:nvPr/>
        </p:nvSpPr>
        <p:spPr>
          <a:xfrm>
            <a:off x="6322814" y="4298037"/>
            <a:ext cx="2161699" cy="270272"/>
          </a:xfrm>
          <a:prstGeom prst="rect">
            <a:avLst/>
          </a:prstGeom>
          <a:noFill/>
          <a:ln/>
        </p:spPr>
        <p:txBody>
          <a:bodyPr wrap="none" rtlCol="0" anchor="t"/>
          <a:lstStyle/>
          <a:p>
            <a:pPr marL="0" indent="0" algn="l">
              <a:lnSpc>
                <a:spcPts val="2128"/>
              </a:lnSpc>
              <a:buNone/>
            </a:pPr>
            <a:r>
              <a:rPr lang="en-US" sz="1702" b="1" kern="0" spc="-34" dirty="0">
                <a:solidFill>
                  <a:srgbClr val="272525"/>
                </a:solidFill>
                <a:latin typeface="adonis-web" pitchFamily="34" charset="0"/>
                <a:ea typeface="adonis-web" pitchFamily="34" charset="-122"/>
                <a:cs typeface="adonis-web" pitchFamily="34" charset="-120"/>
              </a:rPr>
              <a:t>Multimodal Integration</a:t>
            </a:r>
            <a:endParaRPr lang="en-US" sz="1702" dirty="0"/>
          </a:p>
        </p:txBody>
      </p:sp>
      <p:sp>
        <p:nvSpPr>
          <p:cNvPr id="17" name="Text 13"/>
          <p:cNvSpPr/>
          <p:nvPr/>
        </p:nvSpPr>
        <p:spPr>
          <a:xfrm>
            <a:off x="6322814" y="4678442"/>
            <a:ext cx="6928485" cy="826532"/>
          </a:xfrm>
          <a:prstGeom prst="rect">
            <a:avLst/>
          </a:prstGeom>
          <a:noFill/>
          <a:ln/>
        </p:spPr>
        <p:txBody>
          <a:bodyPr wrap="square" rtlCol="0" anchor="t"/>
          <a:lstStyle/>
          <a:p>
            <a:pPr marL="0" indent="0" algn="l">
              <a:lnSpc>
                <a:spcPts val="2170"/>
              </a:lnSpc>
              <a:buNone/>
            </a:pPr>
            <a:r>
              <a:rPr lang="en-US" sz="1447" kern="0" spc="-29" dirty="0">
                <a:solidFill>
                  <a:srgbClr val="272525"/>
                </a:solidFill>
                <a:latin typeface="Source Sans Pro" pitchFamily="34" charset="0"/>
                <a:ea typeface="Source Sans Pro" pitchFamily="34" charset="-122"/>
                <a:cs typeface="Source Sans Pro" pitchFamily="34" charset="-120"/>
              </a:rPr>
              <a:t>Developing a comprehensive multimodal transportation system that seamlessly integrates various modes, such as buses, trains, metro, and non-motorized options like bicycles and pedestrian walkways, can provide residents with a convenient and efficient travel network.</a:t>
            </a:r>
            <a:endParaRPr lang="en-US" sz="1447" dirty="0"/>
          </a:p>
        </p:txBody>
      </p:sp>
      <p:sp>
        <p:nvSpPr>
          <p:cNvPr id="18" name="Shape 14"/>
          <p:cNvSpPr/>
          <p:nvPr/>
        </p:nvSpPr>
        <p:spPr>
          <a:xfrm>
            <a:off x="5518904" y="6267450"/>
            <a:ext cx="643057" cy="36671"/>
          </a:xfrm>
          <a:prstGeom prst="roundRect">
            <a:avLst>
              <a:gd name="adj" fmla="val 225483"/>
            </a:avLst>
          </a:prstGeom>
          <a:solidFill>
            <a:srgbClr val="D1B6E1"/>
          </a:solidFill>
          <a:ln/>
        </p:spPr>
      </p:sp>
      <p:sp>
        <p:nvSpPr>
          <p:cNvPr id="19" name="Shape 15"/>
          <p:cNvSpPr/>
          <p:nvPr/>
        </p:nvSpPr>
        <p:spPr>
          <a:xfrm>
            <a:off x="5105519" y="6079093"/>
            <a:ext cx="413385" cy="413385"/>
          </a:xfrm>
          <a:prstGeom prst="roundRect">
            <a:avLst>
              <a:gd name="adj" fmla="val 20002"/>
            </a:avLst>
          </a:prstGeom>
          <a:solidFill>
            <a:srgbClr val="EBD0FB"/>
          </a:solidFill>
          <a:ln w="7620">
            <a:solidFill>
              <a:srgbClr val="D1B6E1"/>
            </a:solidFill>
            <a:prstDash val="solid"/>
          </a:ln>
        </p:spPr>
      </p:sp>
      <p:sp>
        <p:nvSpPr>
          <p:cNvPr id="20" name="Text 16"/>
          <p:cNvSpPr/>
          <p:nvPr/>
        </p:nvSpPr>
        <p:spPr>
          <a:xfrm>
            <a:off x="5241012" y="6156008"/>
            <a:ext cx="142399" cy="259437"/>
          </a:xfrm>
          <a:prstGeom prst="rect">
            <a:avLst/>
          </a:prstGeom>
          <a:noFill/>
          <a:ln/>
        </p:spPr>
        <p:txBody>
          <a:bodyPr wrap="none" rtlCol="0" anchor="t"/>
          <a:lstStyle/>
          <a:p>
            <a:pPr marL="0" indent="0" algn="ctr">
              <a:lnSpc>
                <a:spcPts val="2043"/>
              </a:lnSpc>
              <a:buNone/>
            </a:pPr>
            <a:r>
              <a:rPr lang="en-US" sz="2043" b="1" kern="0" spc="-41" dirty="0">
                <a:solidFill>
                  <a:srgbClr val="272525"/>
                </a:solidFill>
                <a:latin typeface="adonis-web" pitchFamily="34" charset="0"/>
                <a:ea typeface="adonis-web" pitchFamily="34" charset="-122"/>
                <a:cs typeface="adonis-web" pitchFamily="34" charset="-120"/>
              </a:rPr>
              <a:t>3</a:t>
            </a:r>
            <a:endParaRPr lang="en-US" sz="2043" dirty="0"/>
          </a:p>
        </p:txBody>
      </p:sp>
      <p:sp>
        <p:nvSpPr>
          <p:cNvPr id="21" name="Text 17"/>
          <p:cNvSpPr/>
          <p:nvPr/>
        </p:nvSpPr>
        <p:spPr>
          <a:xfrm>
            <a:off x="6322814" y="6056114"/>
            <a:ext cx="3105507" cy="270272"/>
          </a:xfrm>
          <a:prstGeom prst="rect">
            <a:avLst/>
          </a:prstGeom>
          <a:noFill/>
          <a:ln/>
        </p:spPr>
        <p:txBody>
          <a:bodyPr wrap="none" rtlCol="0" anchor="t"/>
          <a:lstStyle/>
          <a:p>
            <a:pPr marL="0" indent="0" algn="l">
              <a:lnSpc>
                <a:spcPts val="2128"/>
              </a:lnSpc>
              <a:buNone/>
            </a:pPr>
            <a:r>
              <a:rPr lang="en-US" sz="1702" b="1" kern="0" spc="-34" dirty="0">
                <a:solidFill>
                  <a:srgbClr val="272525"/>
                </a:solidFill>
                <a:latin typeface="adonis-web" pitchFamily="34" charset="0"/>
                <a:ea typeface="adonis-web" pitchFamily="34" charset="-122"/>
                <a:cs typeface="adonis-web" pitchFamily="34" charset="-120"/>
              </a:rPr>
              <a:t>Intelligent Transportation Systems</a:t>
            </a:r>
            <a:endParaRPr lang="en-US" sz="1702" dirty="0"/>
          </a:p>
        </p:txBody>
      </p:sp>
      <p:sp>
        <p:nvSpPr>
          <p:cNvPr id="22" name="Text 18"/>
          <p:cNvSpPr/>
          <p:nvPr/>
        </p:nvSpPr>
        <p:spPr>
          <a:xfrm>
            <a:off x="6322814" y="6436519"/>
            <a:ext cx="6928485" cy="826532"/>
          </a:xfrm>
          <a:prstGeom prst="rect">
            <a:avLst/>
          </a:prstGeom>
          <a:noFill/>
          <a:ln/>
        </p:spPr>
        <p:txBody>
          <a:bodyPr wrap="square" rtlCol="0" anchor="t"/>
          <a:lstStyle/>
          <a:p>
            <a:pPr marL="0" indent="0" algn="l">
              <a:lnSpc>
                <a:spcPts val="2170"/>
              </a:lnSpc>
              <a:buNone/>
            </a:pPr>
            <a:r>
              <a:rPr lang="en-US" sz="1447" kern="0" spc="-29" dirty="0">
                <a:solidFill>
                  <a:srgbClr val="272525"/>
                </a:solidFill>
                <a:latin typeface="Source Sans Pro" pitchFamily="34" charset="0"/>
                <a:ea typeface="Source Sans Pro" pitchFamily="34" charset="-122"/>
                <a:cs typeface="Source Sans Pro" pitchFamily="34" charset="-120"/>
              </a:rPr>
              <a:t>Implementing Intelligent Transportation Systems (ITS), including advanced traffic management systems, real-time traffic monitoring, and smart signaling, can optimize the flow of vehicles and provide commuters with real-time information to plan their journeys effectively.</a:t>
            </a:r>
            <a:endParaRPr lang="en-US" sz="144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1117402"/>
            <a:ext cx="7923371"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Promoting Sustainable Mobility</a:t>
            </a:r>
            <a:endParaRPr lang="en-US" sz="4117" dirty="0"/>
          </a:p>
        </p:txBody>
      </p:sp>
      <p:pic>
        <p:nvPicPr>
          <p:cNvPr id="5" name="Image 1" descr="preencoded.png"/>
          <p:cNvPicPr>
            <a:picLocks noChangeAspect="1"/>
          </p:cNvPicPr>
          <p:nvPr/>
        </p:nvPicPr>
        <p:blipFill>
          <a:blip r:embed="rId3"/>
          <a:stretch>
            <a:fillRect/>
          </a:stretch>
        </p:blipFill>
        <p:spPr>
          <a:xfrm>
            <a:off x="2348389" y="2215158"/>
            <a:ext cx="555427" cy="555427"/>
          </a:xfrm>
          <a:prstGeom prst="rect">
            <a:avLst/>
          </a:prstGeom>
        </p:spPr>
      </p:pic>
      <p:sp>
        <p:nvSpPr>
          <p:cNvPr id="6" name="Text 2"/>
          <p:cNvSpPr/>
          <p:nvPr/>
        </p:nvSpPr>
        <p:spPr>
          <a:xfrm>
            <a:off x="2348389" y="2992755"/>
            <a:ext cx="2233374"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Electric Vehicles</a:t>
            </a:r>
            <a:endParaRPr lang="en-US" sz="2058" dirty="0"/>
          </a:p>
        </p:txBody>
      </p:sp>
      <p:sp>
        <p:nvSpPr>
          <p:cNvPr id="7" name="Text 3"/>
          <p:cNvSpPr/>
          <p:nvPr/>
        </p:nvSpPr>
        <p:spPr>
          <a:xfrm>
            <a:off x="2348389" y="3452813"/>
            <a:ext cx="2233374" cy="2332792"/>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Encourage the adoption of electric vehicles through incentives, charging infrastructure, and regulations to reduce emissions and noise pollution.</a:t>
            </a:r>
            <a:endParaRPr lang="en-US" sz="1750" dirty="0"/>
          </a:p>
        </p:txBody>
      </p:sp>
      <p:pic>
        <p:nvPicPr>
          <p:cNvPr id="8" name="Image 2" descr="preencoded.png"/>
          <p:cNvPicPr>
            <a:picLocks noChangeAspect="1"/>
          </p:cNvPicPr>
          <p:nvPr/>
        </p:nvPicPr>
        <p:blipFill>
          <a:blip r:embed="rId4"/>
          <a:stretch>
            <a:fillRect/>
          </a:stretch>
        </p:blipFill>
        <p:spPr>
          <a:xfrm>
            <a:off x="4915019" y="2215158"/>
            <a:ext cx="555427" cy="555427"/>
          </a:xfrm>
          <a:prstGeom prst="rect">
            <a:avLst/>
          </a:prstGeom>
        </p:spPr>
      </p:pic>
      <p:sp>
        <p:nvSpPr>
          <p:cNvPr id="9" name="Text 4"/>
          <p:cNvSpPr/>
          <p:nvPr/>
        </p:nvSpPr>
        <p:spPr>
          <a:xfrm>
            <a:off x="4915019" y="2992755"/>
            <a:ext cx="2233493" cy="326827"/>
          </a:xfrm>
          <a:prstGeom prst="rect">
            <a:avLst/>
          </a:prstGeom>
          <a:noFill/>
          <a:ln/>
        </p:spPr>
        <p:txBody>
          <a:bodyPr wrap="non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Shared Mobility</a:t>
            </a:r>
            <a:endParaRPr lang="en-US" sz="2058" dirty="0"/>
          </a:p>
        </p:txBody>
      </p:sp>
      <p:sp>
        <p:nvSpPr>
          <p:cNvPr id="10" name="Text 5"/>
          <p:cNvSpPr/>
          <p:nvPr/>
        </p:nvSpPr>
        <p:spPr>
          <a:xfrm>
            <a:off x="4915019" y="3452813"/>
            <a:ext cx="2233493" cy="2666048"/>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Support the growth of shared mobility options, such as bike-sharing and scooter-sharing programs, to provide first-and-last-mile connectivity and reduce private vehicle usage.</a:t>
            </a:r>
            <a:endParaRPr lang="en-US" sz="1750" dirty="0"/>
          </a:p>
        </p:txBody>
      </p:sp>
      <p:pic>
        <p:nvPicPr>
          <p:cNvPr id="11" name="Image 3" descr="preencoded.png"/>
          <p:cNvPicPr>
            <a:picLocks noChangeAspect="1"/>
          </p:cNvPicPr>
          <p:nvPr/>
        </p:nvPicPr>
        <p:blipFill>
          <a:blip r:embed="rId5"/>
          <a:stretch>
            <a:fillRect/>
          </a:stretch>
        </p:blipFill>
        <p:spPr>
          <a:xfrm>
            <a:off x="7481768" y="2215158"/>
            <a:ext cx="555427" cy="555427"/>
          </a:xfrm>
          <a:prstGeom prst="rect">
            <a:avLst/>
          </a:prstGeom>
        </p:spPr>
      </p:pic>
      <p:sp>
        <p:nvSpPr>
          <p:cNvPr id="12" name="Text 6"/>
          <p:cNvSpPr/>
          <p:nvPr/>
        </p:nvSpPr>
        <p:spPr>
          <a:xfrm>
            <a:off x="7481768" y="2992755"/>
            <a:ext cx="2233374" cy="653653"/>
          </a:xfrm>
          <a:prstGeom prst="rect">
            <a:avLst/>
          </a:prstGeom>
          <a:noFill/>
          <a:ln/>
        </p:spPr>
        <p:txBody>
          <a:bodyPr wrap="squar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Smart City Initiatives</a:t>
            </a:r>
            <a:endParaRPr lang="en-US" sz="2058" dirty="0"/>
          </a:p>
        </p:txBody>
      </p:sp>
      <p:sp>
        <p:nvSpPr>
          <p:cNvPr id="13" name="Text 7"/>
          <p:cNvSpPr/>
          <p:nvPr/>
        </p:nvSpPr>
        <p:spPr>
          <a:xfrm>
            <a:off x="7481768" y="3779639"/>
            <a:ext cx="2233374" cy="3332559"/>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Leverage smart city technologies, including real-time traffic monitoring and intelligent transportation systems, to optimize traffic flow and provide commuters with better information and route planning.</a:t>
            </a:r>
            <a:endParaRPr lang="en-US" sz="1750" dirty="0"/>
          </a:p>
        </p:txBody>
      </p:sp>
      <p:pic>
        <p:nvPicPr>
          <p:cNvPr id="14" name="Image 4" descr="preencoded.png"/>
          <p:cNvPicPr>
            <a:picLocks noChangeAspect="1"/>
          </p:cNvPicPr>
          <p:nvPr/>
        </p:nvPicPr>
        <p:blipFill>
          <a:blip r:embed="rId6"/>
          <a:stretch>
            <a:fillRect/>
          </a:stretch>
        </p:blipFill>
        <p:spPr>
          <a:xfrm>
            <a:off x="10048399" y="2215158"/>
            <a:ext cx="555427" cy="555427"/>
          </a:xfrm>
          <a:prstGeom prst="rect">
            <a:avLst/>
          </a:prstGeom>
        </p:spPr>
      </p:pic>
      <p:sp>
        <p:nvSpPr>
          <p:cNvPr id="15" name="Text 8"/>
          <p:cNvSpPr/>
          <p:nvPr/>
        </p:nvSpPr>
        <p:spPr>
          <a:xfrm>
            <a:off x="10048399" y="2992755"/>
            <a:ext cx="2233493" cy="653653"/>
          </a:xfrm>
          <a:prstGeom prst="rect">
            <a:avLst/>
          </a:prstGeom>
          <a:noFill/>
          <a:ln/>
        </p:spPr>
        <p:txBody>
          <a:bodyPr wrap="square" rtlCol="0" anchor="t"/>
          <a:lstStyle/>
          <a:p>
            <a:pPr marL="0" indent="0" algn="l">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Active Transportation</a:t>
            </a:r>
            <a:endParaRPr lang="en-US" sz="2058" dirty="0"/>
          </a:p>
        </p:txBody>
      </p:sp>
      <p:sp>
        <p:nvSpPr>
          <p:cNvPr id="16" name="Text 9"/>
          <p:cNvSpPr/>
          <p:nvPr/>
        </p:nvSpPr>
        <p:spPr>
          <a:xfrm>
            <a:off x="10048399" y="3779639"/>
            <a:ext cx="2233493" cy="2666048"/>
          </a:xfrm>
          <a:prstGeom prst="rect">
            <a:avLst/>
          </a:prstGeom>
          <a:noFill/>
          <a:ln/>
        </p:spPr>
        <p:txBody>
          <a:bodyPr wrap="square" rtlCol="0" anchor="t"/>
          <a:lstStyle/>
          <a:p>
            <a:pPr marL="0" indent="0" algn="l">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Invest in walking and cycling infrastructure to promote active modes of transportation, improving public health, reducing emissions, and enhancing the overall livability of the city.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599"/>
          </a:xfrm>
          <a:prstGeom prst="rect">
            <a:avLst/>
          </a:prstGeom>
          <a:solidFill>
            <a:srgbClr val="FFFFFF">
              <a:alpha val="75000"/>
            </a:srgbClr>
          </a:solidFill>
          <a:ln/>
        </p:spPr>
      </p:sp>
      <p:sp>
        <p:nvSpPr>
          <p:cNvPr id="4" name="Text 1"/>
          <p:cNvSpPr/>
          <p:nvPr/>
        </p:nvSpPr>
        <p:spPr>
          <a:xfrm>
            <a:off x="3469958" y="473035"/>
            <a:ext cx="4047649" cy="506016"/>
          </a:xfrm>
          <a:prstGeom prst="rect">
            <a:avLst/>
          </a:prstGeom>
          <a:noFill/>
          <a:ln/>
        </p:spPr>
        <p:txBody>
          <a:bodyPr wrap="none" rtlCol="0" anchor="t"/>
          <a:lstStyle/>
          <a:p>
            <a:pPr marL="0" indent="0">
              <a:lnSpc>
                <a:spcPts val="3984"/>
              </a:lnSpc>
              <a:buNone/>
            </a:pPr>
            <a:r>
              <a:rPr lang="en-US" sz="3187" b="1" kern="0" spc="-64" dirty="0">
                <a:latin typeface="adonis-web" pitchFamily="34" charset="0"/>
                <a:ea typeface="adonis-web" pitchFamily="34" charset="-122"/>
                <a:cs typeface="adonis-web" pitchFamily="34" charset="-120"/>
              </a:rPr>
              <a:t>Phased</a:t>
            </a:r>
            <a:r>
              <a:rPr lang="en-US" sz="3187" b="1" kern="0" spc="-64" dirty="0">
                <a:solidFill>
                  <a:srgbClr val="FF75D3"/>
                </a:solidFill>
                <a:latin typeface="adonis-web" pitchFamily="34" charset="0"/>
                <a:ea typeface="adonis-web" pitchFamily="34" charset="-122"/>
                <a:cs typeface="adonis-web" pitchFamily="34" charset="-120"/>
              </a:rPr>
              <a:t> </a:t>
            </a:r>
            <a:r>
              <a:rPr lang="en-US" sz="3187" b="1" kern="0" spc="-64" dirty="0">
                <a:latin typeface="adonis-web" pitchFamily="34" charset="0"/>
                <a:ea typeface="adonis-web" pitchFamily="34" charset="-122"/>
                <a:cs typeface="adonis-web" pitchFamily="34" charset="-120"/>
              </a:rPr>
              <a:t>Implementation</a:t>
            </a:r>
            <a:endParaRPr lang="en-US" sz="3187" dirty="0"/>
          </a:p>
        </p:txBody>
      </p:sp>
      <p:sp>
        <p:nvSpPr>
          <p:cNvPr id="5" name="Text 2"/>
          <p:cNvSpPr/>
          <p:nvPr/>
        </p:nvSpPr>
        <p:spPr>
          <a:xfrm>
            <a:off x="3469958" y="1323023"/>
            <a:ext cx="7690485" cy="516017"/>
          </a:xfrm>
          <a:prstGeom prst="rect">
            <a:avLst/>
          </a:prstGeom>
          <a:noFill/>
          <a:ln/>
        </p:spPr>
        <p:txBody>
          <a:bodyPr wrap="squar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To ensure the effective and efficient implementation of the proposed solutions, MCGM should adopt a phased approach:</a:t>
            </a:r>
            <a:endParaRPr lang="en-US" sz="1355" dirty="0"/>
          </a:p>
        </p:txBody>
      </p:sp>
      <p:sp>
        <p:nvSpPr>
          <p:cNvPr id="6" name="Shape 3"/>
          <p:cNvSpPr/>
          <p:nvPr/>
        </p:nvSpPr>
        <p:spPr>
          <a:xfrm>
            <a:off x="3469958" y="2032516"/>
            <a:ext cx="7690485" cy="4771192"/>
          </a:xfrm>
          <a:prstGeom prst="roundRect">
            <a:avLst>
              <a:gd name="adj" fmla="val 1622"/>
            </a:avLst>
          </a:prstGeom>
          <a:noFill/>
          <a:ln w="7620">
            <a:solidFill>
              <a:srgbClr val="000000">
                <a:alpha val="8000"/>
              </a:srgbClr>
            </a:solidFill>
            <a:prstDash val="solid"/>
          </a:ln>
        </p:spPr>
      </p:sp>
      <p:sp>
        <p:nvSpPr>
          <p:cNvPr id="7" name="Shape 4"/>
          <p:cNvSpPr/>
          <p:nvPr/>
        </p:nvSpPr>
        <p:spPr>
          <a:xfrm>
            <a:off x="3477578" y="2040136"/>
            <a:ext cx="7674412" cy="479465"/>
          </a:xfrm>
          <a:prstGeom prst="rect">
            <a:avLst/>
          </a:prstGeom>
          <a:solidFill>
            <a:srgbClr val="FFFFFF">
              <a:alpha val="4000"/>
            </a:srgbClr>
          </a:solidFill>
          <a:ln/>
        </p:spPr>
      </p:sp>
      <p:sp>
        <p:nvSpPr>
          <p:cNvPr id="8" name="Text 5"/>
          <p:cNvSpPr/>
          <p:nvPr/>
        </p:nvSpPr>
        <p:spPr>
          <a:xfrm>
            <a:off x="3650456" y="2150864"/>
            <a:ext cx="221015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Phase</a:t>
            </a:r>
            <a:endParaRPr lang="en-US" sz="1355" dirty="0"/>
          </a:p>
        </p:txBody>
      </p:sp>
      <p:sp>
        <p:nvSpPr>
          <p:cNvPr id="9" name="Text 6"/>
          <p:cNvSpPr/>
          <p:nvPr/>
        </p:nvSpPr>
        <p:spPr>
          <a:xfrm>
            <a:off x="6212086" y="2150864"/>
            <a:ext cx="220634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Timeline</a:t>
            </a:r>
            <a:endParaRPr lang="en-US" sz="1355" dirty="0"/>
          </a:p>
        </p:txBody>
      </p:sp>
      <p:sp>
        <p:nvSpPr>
          <p:cNvPr id="10" name="Text 7"/>
          <p:cNvSpPr/>
          <p:nvPr/>
        </p:nvSpPr>
        <p:spPr>
          <a:xfrm>
            <a:off x="8769906" y="2150864"/>
            <a:ext cx="221015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Key Initiatives</a:t>
            </a:r>
            <a:endParaRPr lang="en-US" sz="1355" dirty="0"/>
          </a:p>
        </p:txBody>
      </p:sp>
      <p:sp>
        <p:nvSpPr>
          <p:cNvPr id="11" name="Shape 8"/>
          <p:cNvSpPr/>
          <p:nvPr/>
        </p:nvSpPr>
        <p:spPr>
          <a:xfrm>
            <a:off x="3477578" y="2519601"/>
            <a:ext cx="7674412" cy="1511498"/>
          </a:xfrm>
          <a:prstGeom prst="rect">
            <a:avLst/>
          </a:prstGeom>
          <a:solidFill>
            <a:srgbClr val="000000">
              <a:alpha val="4000"/>
            </a:srgbClr>
          </a:solidFill>
          <a:ln/>
        </p:spPr>
      </p:sp>
      <p:sp>
        <p:nvSpPr>
          <p:cNvPr id="12" name="Text 9"/>
          <p:cNvSpPr/>
          <p:nvPr/>
        </p:nvSpPr>
        <p:spPr>
          <a:xfrm>
            <a:off x="3650456" y="2630329"/>
            <a:ext cx="221015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Short-Term</a:t>
            </a:r>
            <a:endParaRPr lang="en-US" sz="1355" dirty="0"/>
          </a:p>
        </p:txBody>
      </p:sp>
      <p:sp>
        <p:nvSpPr>
          <p:cNvPr id="13" name="Text 10"/>
          <p:cNvSpPr/>
          <p:nvPr/>
        </p:nvSpPr>
        <p:spPr>
          <a:xfrm>
            <a:off x="6212086" y="2630329"/>
            <a:ext cx="220634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0-2 years</a:t>
            </a:r>
            <a:endParaRPr lang="en-US" sz="1355" dirty="0"/>
          </a:p>
        </p:txBody>
      </p:sp>
      <p:sp>
        <p:nvSpPr>
          <p:cNvPr id="14" name="Text 11"/>
          <p:cNvSpPr/>
          <p:nvPr/>
        </p:nvSpPr>
        <p:spPr>
          <a:xfrm>
            <a:off x="8769906" y="2630329"/>
            <a:ext cx="2210157" cy="1290042"/>
          </a:xfrm>
          <a:prstGeom prst="rect">
            <a:avLst/>
          </a:prstGeom>
          <a:noFill/>
          <a:ln/>
        </p:spPr>
        <p:txBody>
          <a:bodyPr wrap="squar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Traffic signal optimization, public transportation improvements, parking management, and awareness campaigns</a:t>
            </a:r>
            <a:endParaRPr lang="en-US" sz="1355" dirty="0"/>
          </a:p>
        </p:txBody>
      </p:sp>
      <p:sp>
        <p:nvSpPr>
          <p:cNvPr id="15" name="Shape 12"/>
          <p:cNvSpPr/>
          <p:nvPr/>
        </p:nvSpPr>
        <p:spPr>
          <a:xfrm>
            <a:off x="3477578" y="4031099"/>
            <a:ext cx="7674412" cy="1253490"/>
          </a:xfrm>
          <a:prstGeom prst="rect">
            <a:avLst/>
          </a:prstGeom>
          <a:solidFill>
            <a:srgbClr val="FFFFFF">
              <a:alpha val="4000"/>
            </a:srgbClr>
          </a:solidFill>
          <a:ln/>
        </p:spPr>
      </p:sp>
      <p:sp>
        <p:nvSpPr>
          <p:cNvPr id="16" name="Text 13"/>
          <p:cNvSpPr/>
          <p:nvPr/>
        </p:nvSpPr>
        <p:spPr>
          <a:xfrm>
            <a:off x="3650456" y="4141827"/>
            <a:ext cx="221015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Medium-Term</a:t>
            </a:r>
            <a:endParaRPr lang="en-US" sz="1355" dirty="0"/>
          </a:p>
        </p:txBody>
      </p:sp>
      <p:sp>
        <p:nvSpPr>
          <p:cNvPr id="17" name="Text 14"/>
          <p:cNvSpPr/>
          <p:nvPr/>
        </p:nvSpPr>
        <p:spPr>
          <a:xfrm>
            <a:off x="6212086" y="4141827"/>
            <a:ext cx="220634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2-5 years</a:t>
            </a:r>
            <a:endParaRPr lang="en-US" sz="1355" dirty="0"/>
          </a:p>
        </p:txBody>
      </p:sp>
      <p:sp>
        <p:nvSpPr>
          <p:cNvPr id="18" name="Text 15"/>
          <p:cNvSpPr/>
          <p:nvPr/>
        </p:nvSpPr>
        <p:spPr>
          <a:xfrm>
            <a:off x="8769906" y="4141827"/>
            <a:ext cx="2210157" cy="1032034"/>
          </a:xfrm>
          <a:prstGeom prst="rect">
            <a:avLst/>
          </a:prstGeom>
          <a:noFill/>
          <a:ln/>
        </p:spPr>
        <p:txBody>
          <a:bodyPr wrap="squar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Infrastructure upgrades, multimodal integration, and the deployment of Intelligent Transportation Systems</a:t>
            </a:r>
            <a:endParaRPr lang="en-US" sz="1355" dirty="0"/>
          </a:p>
        </p:txBody>
      </p:sp>
      <p:sp>
        <p:nvSpPr>
          <p:cNvPr id="19" name="Shape 16"/>
          <p:cNvSpPr/>
          <p:nvPr/>
        </p:nvSpPr>
        <p:spPr>
          <a:xfrm>
            <a:off x="3477578" y="5284589"/>
            <a:ext cx="7674412" cy="1511498"/>
          </a:xfrm>
          <a:prstGeom prst="rect">
            <a:avLst/>
          </a:prstGeom>
          <a:solidFill>
            <a:srgbClr val="000000">
              <a:alpha val="4000"/>
            </a:srgbClr>
          </a:solidFill>
          <a:ln/>
        </p:spPr>
      </p:sp>
      <p:sp>
        <p:nvSpPr>
          <p:cNvPr id="20" name="Text 17"/>
          <p:cNvSpPr/>
          <p:nvPr/>
        </p:nvSpPr>
        <p:spPr>
          <a:xfrm>
            <a:off x="3650456" y="5395317"/>
            <a:ext cx="221015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Long-Term</a:t>
            </a:r>
            <a:endParaRPr lang="en-US" sz="1355" dirty="0"/>
          </a:p>
        </p:txBody>
      </p:sp>
      <p:sp>
        <p:nvSpPr>
          <p:cNvPr id="21" name="Text 18"/>
          <p:cNvSpPr/>
          <p:nvPr/>
        </p:nvSpPr>
        <p:spPr>
          <a:xfrm>
            <a:off x="6212086" y="5395317"/>
            <a:ext cx="2206347" cy="258008"/>
          </a:xfrm>
          <a:prstGeom prst="rect">
            <a:avLst/>
          </a:prstGeom>
          <a:noFill/>
          <a:ln/>
        </p:spPr>
        <p:txBody>
          <a:bodyPr wrap="non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5-10 years</a:t>
            </a:r>
            <a:endParaRPr lang="en-US" sz="1355" dirty="0"/>
          </a:p>
        </p:txBody>
      </p:sp>
      <p:sp>
        <p:nvSpPr>
          <p:cNvPr id="22" name="Text 19"/>
          <p:cNvSpPr/>
          <p:nvPr/>
        </p:nvSpPr>
        <p:spPr>
          <a:xfrm>
            <a:off x="8769906" y="5395317"/>
            <a:ext cx="2210157" cy="1290042"/>
          </a:xfrm>
          <a:prstGeom prst="rect">
            <a:avLst/>
          </a:prstGeom>
          <a:noFill/>
          <a:ln/>
        </p:spPr>
        <p:txBody>
          <a:bodyPr wrap="squar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Transit-oriented development, pedestrian and bicycle infrastructure, and comprehensive urban planning initiatives</a:t>
            </a:r>
            <a:endParaRPr lang="en-US" sz="1355" dirty="0"/>
          </a:p>
        </p:txBody>
      </p:sp>
      <p:sp>
        <p:nvSpPr>
          <p:cNvPr id="23" name="Text 20"/>
          <p:cNvSpPr/>
          <p:nvPr/>
        </p:nvSpPr>
        <p:spPr>
          <a:xfrm>
            <a:off x="3469958" y="6997184"/>
            <a:ext cx="7690485" cy="774025"/>
          </a:xfrm>
          <a:prstGeom prst="rect">
            <a:avLst/>
          </a:prstGeom>
          <a:noFill/>
          <a:ln/>
        </p:spPr>
        <p:txBody>
          <a:bodyPr wrap="square" rtlCol="0" anchor="t"/>
          <a:lstStyle/>
          <a:p>
            <a:pPr marL="0" indent="0">
              <a:lnSpc>
                <a:spcPts val="2032"/>
              </a:lnSpc>
              <a:buNone/>
            </a:pPr>
            <a:r>
              <a:rPr lang="en-US" sz="1355" kern="0" spc="-27" dirty="0">
                <a:solidFill>
                  <a:srgbClr val="272525"/>
                </a:solidFill>
                <a:latin typeface="Source Sans Pro" pitchFamily="34" charset="0"/>
                <a:ea typeface="Source Sans Pro" pitchFamily="34" charset="-122"/>
                <a:cs typeface="Source Sans Pro" pitchFamily="34" charset="-120"/>
              </a:rPr>
              <a:t>By adopting a phased approach, MCGM can ensure that the immediate needs are addressed while simultaneously laying the foundation for long-term sustainable solutions, ultimately transforming the transportation landscape of Greater Mumbai.</a:t>
            </a:r>
            <a:endParaRPr lang="en-US" sz="135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599"/>
          </a:xfrm>
          <a:prstGeom prst="rect">
            <a:avLst/>
          </a:prstGeom>
          <a:solidFill>
            <a:srgbClr val="FFFFFF">
              <a:alpha val="75000"/>
            </a:srgbClr>
          </a:solidFill>
          <a:ln/>
        </p:spPr>
      </p:sp>
      <p:sp>
        <p:nvSpPr>
          <p:cNvPr id="4" name="Text 1"/>
          <p:cNvSpPr/>
          <p:nvPr/>
        </p:nvSpPr>
        <p:spPr>
          <a:xfrm>
            <a:off x="2491383" y="593408"/>
            <a:ext cx="5600224" cy="634722"/>
          </a:xfrm>
          <a:prstGeom prst="rect">
            <a:avLst/>
          </a:prstGeom>
          <a:noFill/>
          <a:ln/>
        </p:spPr>
        <p:txBody>
          <a:bodyPr wrap="none" rtlCol="0" anchor="t"/>
          <a:lstStyle/>
          <a:p>
            <a:pPr marL="0" indent="0">
              <a:lnSpc>
                <a:spcPts val="4998"/>
              </a:lnSpc>
              <a:buNone/>
            </a:pPr>
            <a:r>
              <a:rPr lang="en-US" sz="3998" b="1" kern="0" spc="-80" dirty="0">
                <a:latin typeface="adonis-web" pitchFamily="34" charset="0"/>
                <a:ea typeface="adonis-web" pitchFamily="34" charset="-122"/>
                <a:cs typeface="adonis-web" pitchFamily="34" charset="-120"/>
              </a:rPr>
              <a:t>Monitoring</a:t>
            </a:r>
            <a:r>
              <a:rPr lang="en-US" sz="3998" b="1" kern="0" spc="-80" dirty="0">
                <a:solidFill>
                  <a:srgbClr val="FF75D3"/>
                </a:solidFill>
                <a:latin typeface="adonis-web" pitchFamily="34" charset="0"/>
                <a:ea typeface="adonis-web" pitchFamily="34" charset="-122"/>
                <a:cs typeface="adonis-web" pitchFamily="34" charset="-120"/>
              </a:rPr>
              <a:t> </a:t>
            </a:r>
            <a:r>
              <a:rPr lang="en-US" sz="3998" b="1" kern="0" spc="-80" dirty="0">
                <a:latin typeface="adonis-web" pitchFamily="34" charset="0"/>
                <a:ea typeface="adonis-web" pitchFamily="34" charset="-122"/>
                <a:cs typeface="adonis-web" pitchFamily="34" charset="-120"/>
              </a:rPr>
              <a:t>and</a:t>
            </a:r>
            <a:r>
              <a:rPr lang="en-US" sz="3998" b="1" kern="0" spc="-80" dirty="0">
                <a:solidFill>
                  <a:srgbClr val="FF75D3"/>
                </a:solidFill>
                <a:latin typeface="adonis-web" pitchFamily="34" charset="0"/>
                <a:ea typeface="adonis-web" pitchFamily="34" charset="-122"/>
                <a:cs typeface="adonis-web" pitchFamily="34" charset="-120"/>
              </a:rPr>
              <a:t> </a:t>
            </a:r>
            <a:r>
              <a:rPr lang="en-US" sz="3998" b="1" kern="0" spc="-80" dirty="0">
                <a:latin typeface="adonis-web" pitchFamily="34" charset="0"/>
                <a:ea typeface="adonis-web" pitchFamily="34" charset="-122"/>
                <a:cs typeface="adonis-web" pitchFamily="34" charset="-120"/>
              </a:rPr>
              <a:t>Evaluation</a:t>
            </a:r>
            <a:endParaRPr lang="en-US" sz="3998" dirty="0"/>
          </a:p>
        </p:txBody>
      </p:sp>
      <p:sp>
        <p:nvSpPr>
          <p:cNvPr id="5" name="Text 2"/>
          <p:cNvSpPr/>
          <p:nvPr/>
        </p:nvSpPr>
        <p:spPr>
          <a:xfrm>
            <a:off x="2491383" y="1659731"/>
            <a:ext cx="9647634" cy="647462"/>
          </a:xfrm>
          <a:prstGeom prst="rect">
            <a:avLst/>
          </a:prstGeom>
          <a:noFill/>
          <a:ln/>
        </p:spPr>
        <p:txBody>
          <a:bodyPr wrap="square" rtlCol="0" anchor="t"/>
          <a:lstStyle/>
          <a:p>
            <a:pPr marL="0" indent="0">
              <a:lnSpc>
                <a:spcPts val="2549"/>
              </a:lnSpc>
              <a:buNone/>
            </a:pPr>
            <a:r>
              <a:rPr lang="en-US" sz="1699" kern="0" spc="-34" dirty="0">
                <a:solidFill>
                  <a:srgbClr val="272525"/>
                </a:solidFill>
                <a:latin typeface="Source Sans Pro" pitchFamily="34" charset="0"/>
                <a:ea typeface="Source Sans Pro" pitchFamily="34" charset="-122"/>
                <a:cs typeface="Source Sans Pro" pitchFamily="34" charset="-120"/>
              </a:rPr>
              <a:t>To ensure the long-term success of the transportation initiatives, MCGM should establish a robust monitoring and evaluation framework:</a:t>
            </a:r>
            <a:endParaRPr lang="en-US" sz="1699" dirty="0"/>
          </a:p>
        </p:txBody>
      </p:sp>
      <p:pic>
        <p:nvPicPr>
          <p:cNvPr id="6" name="Image 1" descr="preencoded.png"/>
          <p:cNvPicPr>
            <a:picLocks noChangeAspect="1"/>
          </p:cNvPicPr>
          <p:nvPr/>
        </p:nvPicPr>
        <p:blipFill>
          <a:blip r:embed="rId3"/>
          <a:stretch>
            <a:fillRect/>
          </a:stretch>
        </p:blipFill>
        <p:spPr>
          <a:xfrm>
            <a:off x="2491383" y="2549962"/>
            <a:ext cx="3215878" cy="863203"/>
          </a:xfrm>
          <a:prstGeom prst="rect">
            <a:avLst/>
          </a:prstGeom>
        </p:spPr>
      </p:pic>
      <p:sp>
        <p:nvSpPr>
          <p:cNvPr id="7" name="Text 3"/>
          <p:cNvSpPr/>
          <p:nvPr/>
        </p:nvSpPr>
        <p:spPr>
          <a:xfrm>
            <a:off x="2707124" y="3736777"/>
            <a:ext cx="2538770" cy="317302"/>
          </a:xfrm>
          <a:prstGeom prst="rect">
            <a:avLst/>
          </a:prstGeom>
          <a:noFill/>
          <a:ln/>
        </p:spPr>
        <p:txBody>
          <a:bodyPr wrap="none" rtlCol="0" anchor="t"/>
          <a:lstStyle/>
          <a:p>
            <a:pPr marL="0" indent="0" algn="l">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Data Collection</a:t>
            </a:r>
            <a:endParaRPr lang="en-US" sz="1999" dirty="0"/>
          </a:p>
        </p:txBody>
      </p:sp>
      <p:sp>
        <p:nvSpPr>
          <p:cNvPr id="8" name="Text 4"/>
          <p:cNvSpPr/>
          <p:nvPr/>
        </p:nvSpPr>
        <p:spPr>
          <a:xfrm>
            <a:off x="2707124" y="4183499"/>
            <a:ext cx="2784396" cy="2913578"/>
          </a:xfrm>
          <a:prstGeom prst="rect">
            <a:avLst/>
          </a:prstGeom>
          <a:noFill/>
          <a:ln/>
        </p:spPr>
        <p:txBody>
          <a:bodyPr wrap="square" rtlCol="0" anchor="t"/>
          <a:lstStyle/>
          <a:p>
            <a:pPr marL="0" indent="0" algn="l">
              <a:lnSpc>
                <a:spcPts val="2549"/>
              </a:lnSpc>
              <a:buNone/>
            </a:pPr>
            <a:r>
              <a:rPr lang="en-US" sz="1699" kern="0" spc="-34" dirty="0">
                <a:solidFill>
                  <a:srgbClr val="272525"/>
                </a:solidFill>
                <a:latin typeface="Source Sans Pro" pitchFamily="34" charset="0"/>
                <a:ea typeface="Source Sans Pro" pitchFamily="34" charset="-122"/>
                <a:cs typeface="Source Sans Pro" pitchFamily="34" charset="-120"/>
              </a:rPr>
              <a:t>Implementing comprehensive data collection systems, including traffic sensors, travel surveys, and performance indicators, will provide the necessary information to track the effectiveness of the implemented solutions and inform future decision-making.</a:t>
            </a:r>
            <a:endParaRPr lang="en-US" sz="1699" dirty="0"/>
          </a:p>
        </p:txBody>
      </p:sp>
      <p:pic>
        <p:nvPicPr>
          <p:cNvPr id="9" name="Image 2" descr="preencoded.png"/>
          <p:cNvPicPr>
            <a:picLocks noChangeAspect="1"/>
          </p:cNvPicPr>
          <p:nvPr/>
        </p:nvPicPr>
        <p:blipFill>
          <a:blip r:embed="rId4"/>
          <a:stretch>
            <a:fillRect/>
          </a:stretch>
        </p:blipFill>
        <p:spPr>
          <a:xfrm>
            <a:off x="5707261" y="2549962"/>
            <a:ext cx="3215878" cy="863203"/>
          </a:xfrm>
          <a:prstGeom prst="rect">
            <a:avLst/>
          </a:prstGeom>
        </p:spPr>
      </p:pic>
      <p:sp>
        <p:nvSpPr>
          <p:cNvPr id="10" name="Text 5"/>
          <p:cNvSpPr/>
          <p:nvPr/>
        </p:nvSpPr>
        <p:spPr>
          <a:xfrm>
            <a:off x="5923002" y="3736777"/>
            <a:ext cx="2538770" cy="317302"/>
          </a:xfrm>
          <a:prstGeom prst="rect">
            <a:avLst/>
          </a:prstGeom>
          <a:noFill/>
          <a:ln/>
        </p:spPr>
        <p:txBody>
          <a:bodyPr wrap="none" rtlCol="0" anchor="t"/>
          <a:lstStyle/>
          <a:p>
            <a:pPr marL="0" indent="0" algn="l">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Performance Evaluation</a:t>
            </a:r>
            <a:endParaRPr lang="en-US" sz="1999" dirty="0"/>
          </a:p>
        </p:txBody>
      </p:sp>
      <p:sp>
        <p:nvSpPr>
          <p:cNvPr id="11" name="Text 6"/>
          <p:cNvSpPr/>
          <p:nvPr/>
        </p:nvSpPr>
        <p:spPr>
          <a:xfrm>
            <a:off x="5923002" y="4183499"/>
            <a:ext cx="2784396" cy="2913578"/>
          </a:xfrm>
          <a:prstGeom prst="rect">
            <a:avLst/>
          </a:prstGeom>
          <a:noFill/>
          <a:ln/>
        </p:spPr>
        <p:txBody>
          <a:bodyPr wrap="square" rtlCol="0" anchor="t"/>
          <a:lstStyle/>
          <a:p>
            <a:pPr marL="0" indent="0" algn="l">
              <a:lnSpc>
                <a:spcPts val="2549"/>
              </a:lnSpc>
              <a:buNone/>
            </a:pPr>
            <a:r>
              <a:rPr lang="en-US" sz="1699" kern="0" spc="-34" dirty="0">
                <a:solidFill>
                  <a:srgbClr val="272525"/>
                </a:solidFill>
                <a:latin typeface="Source Sans Pro" pitchFamily="34" charset="0"/>
                <a:ea typeface="Source Sans Pro" pitchFamily="34" charset="-122"/>
                <a:cs typeface="Source Sans Pro" pitchFamily="34" charset="-120"/>
              </a:rPr>
              <a:t>Regularly evaluating the performance of the transportation initiatives against key metrics, such as travel times, congestion levels, air quality, and user satisfaction, will enable MCGM to assess the impact of the interventions and make necessary adjustments.</a:t>
            </a:r>
            <a:endParaRPr lang="en-US" sz="1699" dirty="0"/>
          </a:p>
        </p:txBody>
      </p:sp>
      <p:pic>
        <p:nvPicPr>
          <p:cNvPr id="12" name="Image 3" descr="preencoded.png"/>
          <p:cNvPicPr>
            <a:picLocks noChangeAspect="1"/>
          </p:cNvPicPr>
          <p:nvPr/>
        </p:nvPicPr>
        <p:blipFill>
          <a:blip r:embed="rId5"/>
          <a:stretch>
            <a:fillRect/>
          </a:stretch>
        </p:blipFill>
        <p:spPr>
          <a:xfrm>
            <a:off x="8923139" y="2549962"/>
            <a:ext cx="3215878" cy="863203"/>
          </a:xfrm>
          <a:prstGeom prst="rect">
            <a:avLst/>
          </a:prstGeom>
        </p:spPr>
      </p:pic>
      <p:sp>
        <p:nvSpPr>
          <p:cNvPr id="13" name="Text 7"/>
          <p:cNvSpPr/>
          <p:nvPr/>
        </p:nvSpPr>
        <p:spPr>
          <a:xfrm>
            <a:off x="9138880" y="3736777"/>
            <a:ext cx="2680097" cy="317302"/>
          </a:xfrm>
          <a:prstGeom prst="rect">
            <a:avLst/>
          </a:prstGeom>
          <a:noFill/>
          <a:ln/>
        </p:spPr>
        <p:txBody>
          <a:bodyPr wrap="none" rtlCol="0" anchor="t"/>
          <a:lstStyle/>
          <a:p>
            <a:pPr marL="0" indent="0" algn="l">
              <a:lnSpc>
                <a:spcPts val="2499"/>
              </a:lnSpc>
              <a:buNone/>
            </a:pPr>
            <a:r>
              <a:rPr lang="en-US" sz="1999" b="1" kern="0" spc="-40" dirty="0">
                <a:solidFill>
                  <a:srgbClr val="272525"/>
                </a:solidFill>
                <a:latin typeface="adonis-web" pitchFamily="34" charset="0"/>
                <a:ea typeface="adonis-web" pitchFamily="34" charset="-122"/>
                <a:cs typeface="adonis-web" pitchFamily="34" charset="-120"/>
              </a:rPr>
              <a:t>Continuous Improvement</a:t>
            </a:r>
            <a:endParaRPr lang="en-US" sz="1999" dirty="0"/>
          </a:p>
        </p:txBody>
      </p:sp>
      <p:sp>
        <p:nvSpPr>
          <p:cNvPr id="14" name="Text 8"/>
          <p:cNvSpPr/>
          <p:nvPr/>
        </p:nvSpPr>
        <p:spPr>
          <a:xfrm>
            <a:off x="9138880" y="4183499"/>
            <a:ext cx="2784396" cy="3237309"/>
          </a:xfrm>
          <a:prstGeom prst="rect">
            <a:avLst/>
          </a:prstGeom>
          <a:noFill/>
          <a:ln/>
        </p:spPr>
        <p:txBody>
          <a:bodyPr wrap="square" rtlCol="0" anchor="t"/>
          <a:lstStyle/>
          <a:p>
            <a:pPr marL="0" indent="0" algn="l">
              <a:lnSpc>
                <a:spcPts val="2549"/>
              </a:lnSpc>
              <a:buNone/>
            </a:pPr>
            <a:r>
              <a:rPr lang="en-US" sz="1699" kern="0" spc="-34" dirty="0">
                <a:solidFill>
                  <a:srgbClr val="272525"/>
                </a:solidFill>
                <a:latin typeface="Source Sans Pro" pitchFamily="34" charset="0"/>
                <a:ea typeface="Source Sans Pro" pitchFamily="34" charset="-122"/>
                <a:cs typeface="Source Sans Pro" pitchFamily="34" charset="-120"/>
              </a:rPr>
              <a:t>Continuously analyzing the data, evaluating the performance, and incorporating feedback from stakeholders will allow MCGM to refine and enhance the transportation strategies, ensuring that they remain effective and responsive to the changing needs of the city.</a:t>
            </a:r>
            <a:endParaRPr lang="en-US" sz="169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841308" y="552093"/>
            <a:ext cx="6475690" cy="588526"/>
          </a:xfrm>
          <a:prstGeom prst="rect">
            <a:avLst/>
          </a:prstGeom>
          <a:noFill/>
          <a:ln/>
        </p:spPr>
        <p:txBody>
          <a:bodyPr wrap="none" rtlCol="0" anchor="t"/>
          <a:lstStyle/>
          <a:p>
            <a:pPr marL="0" indent="0">
              <a:lnSpc>
                <a:spcPts val="4635"/>
              </a:lnSpc>
              <a:buNone/>
            </a:pPr>
            <a:r>
              <a:rPr lang="en-US" sz="3708" b="1" kern="0" spc="-74" dirty="0">
                <a:latin typeface="adonis-web" pitchFamily="34" charset="0"/>
                <a:ea typeface="adonis-web" pitchFamily="34" charset="-122"/>
                <a:cs typeface="adonis-web" pitchFamily="34" charset="-120"/>
              </a:rPr>
              <a:t>Funding</a:t>
            </a:r>
            <a:r>
              <a:rPr lang="en-US" sz="3708" b="1" kern="0" spc="-74" dirty="0">
                <a:solidFill>
                  <a:srgbClr val="FF75D3"/>
                </a:solidFill>
                <a:latin typeface="adonis-web" pitchFamily="34" charset="0"/>
                <a:ea typeface="adonis-web" pitchFamily="34" charset="-122"/>
                <a:cs typeface="adonis-web" pitchFamily="34" charset="-120"/>
              </a:rPr>
              <a:t> </a:t>
            </a:r>
            <a:r>
              <a:rPr lang="en-US" sz="3708" b="1" kern="0" spc="-74" dirty="0">
                <a:latin typeface="adonis-web" pitchFamily="34" charset="0"/>
                <a:ea typeface="adonis-web" pitchFamily="34" charset="-122"/>
                <a:cs typeface="adonis-web" pitchFamily="34" charset="-120"/>
              </a:rPr>
              <a:t>and</a:t>
            </a:r>
            <a:r>
              <a:rPr lang="en-US" sz="3708" b="1" kern="0" spc="-74" dirty="0">
                <a:solidFill>
                  <a:srgbClr val="FF75D3"/>
                </a:solidFill>
                <a:latin typeface="adonis-web" pitchFamily="34" charset="0"/>
                <a:ea typeface="adonis-web" pitchFamily="34" charset="-122"/>
                <a:cs typeface="adonis-web" pitchFamily="34" charset="-120"/>
              </a:rPr>
              <a:t> </a:t>
            </a:r>
            <a:r>
              <a:rPr lang="en-US" sz="3708" b="1" kern="0" spc="-74" dirty="0">
                <a:latin typeface="adonis-web" pitchFamily="34" charset="0"/>
                <a:ea typeface="adonis-web" pitchFamily="34" charset="-122"/>
                <a:cs typeface="adonis-web" pitchFamily="34" charset="-120"/>
              </a:rPr>
              <a:t>Financing</a:t>
            </a:r>
            <a:r>
              <a:rPr lang="en-US" sz="3708" b="1" kern="0" spc="-74" dirty="0">
                <a:solidFill>
                  <a:srgbClr val="FF75D3"/>
                </a:solidFill>
                <a:latin typeface="adonis-web" pitchFamily="34" charset="0"/>
                <a:ea typeface="adonis-web" pitchFamily="34" charset="-122"/>
                <a:cs typeface="adonis-web" pitchFamily="34" charset="-120"/>
              </a:rPr>
              <a:t> </a:t>
            </a:r>
            <a:r>
              <a:rPr lang="en-US" sz="3708" b="1" kern="0" spc="-74" dirty="0">
                <a:latin typeface="adonis-web" pitchFamily="34" charset="0"/>
                <a:ea typeface="adonis-web" pitchFamily="34" charset="-122"/>
                <a:cs typeface="adonis-web" pitchFamily="34" charset="-120"/>
              </a:rPr>
              <a:t>Strategies</a:t>
            </a:r>
            <a:endParaRPr lang="en-US" sz="3708" dirty="0"/>
          </a:p>
        </p:txBody>
      </p:sp>
      <p:sp>
        <p:nvSpPr>
          <p:cNvPr id="5" name="Text 2"/>
          <p:cNvSpPr/>
          <p:nvPr/>
        </p:nvSpPr>
        <p:spPr>
          <a:xfrm>
            <a:off x="2841308" y="1540907"/>
            <a:ext cx="8947666" cy="600313"/>
          </a:xfrm>
          <a:prstGeom prst="rect">
            <a:avLst/>
          </a:prstGeom>
          <a:noFill/>
          <a:ln/>
        </p:spPr>
        <p:txBody>
          <a:bodyPr wrap="square" rtlCol="0" anchor="t"/>
          <a:lstStyle/>
          <a:p>
            <a:pPr marL="0" indent="0">
              <a:lnSpc>
                <a:spcPts val="2364"/>
              </a:lnSpc>
              <a:buNone/>
            </a:pPr>
            <a:r>
              <a:rPr lang="en-US" sz="1576" kern="0" spc="-32" dirty="0">
                <a:solidFill>
                  <a:srgbClr val="272525"/>
                </a:solidFill>
                <a:latin typeface="Source Sans Pro" pitchFamily="34" charset="0"/>
                <a:ea typeface="Source Sans Pro" pitchFamily="34" charset="-122"/>
                <a:cs typeface="Source Sans Pro" pitchFamily="34" charset="-120"/>
              </a:rPr>
              <a:t>Implementing the proposed solutions will require substantial financial resources. MCGM should explore the following funding and financing strategies:</a:t>
            </a:r>
            <a:endParaRPr lang="en-US" sz="1576" dirty="0"/>
          </a:p>
        </p:txBody>
      </p:sp>
      <p:pic>
        <p:nvPicPr>
          <p:cNvPr id="6" name="Image 1" descr="preencoded.png"/>
          <p:cNvPicPr>
            <a:picLocks noChangeAspect="1"/>
          </p:cNvPicPr>
          <p:nvPr/>
        </p:nvPicPr>
        <p:blipFill>
          <a:blip r:embed="rId3"/>
          <a:stretch>
            <a:fillRect/>
          </a:stretch>
        </p:blipFill>
        <p:spPr>
          <a:xfrm>
            <a:off x="2841308" y="2366367"/>
            <a:ext cx="500301" cy="500301"/>
          </a:xfrm>
          <a:prstGeom prst="rect">
            <a:avLst/>
          </a:prstGeom>
        </p:spPr>
      </p:pic>
      <p:sp>
        <p:nvSpPr>
          <p:cNvPr id="7" name="Text 3"/>
          <p:cNvSpPr/>
          <p:nvPr/>
        </p:nvSpPr>
        <p:spPr>
          <a:xfrm>
            <a:off x="2841308" y="3066812"/>
            <a:ext cx="2011799" cy="588645"/>
          </a:xfrm>
          <a:prstGeom prst="rect">
            <a:avLst/>
          </a:prstGeom>
          <a:noFill/>
          <a:ln/>
        </p:spPr>
        <p:txBody>
          <a:bodyPr wrap="square" rtlCol="0" anchor="t"/>
          <a:lstStyle/>
          <a:p>
            <a:pPr marL="0" indent="0" algn="l">
              <a:lnSpc>
                <a:spcPts val="2318"/>
              </a:lnSpc>
              <a:buNone/>
            </a:pPr>
            <a:r>
              <a:rPr lang="en-US" sz="1854" b="1" kern="0" spc="-37" dirty="0">
                <a:solidFill>
                  <a:srgbClr val="272525"/>
                </a:solidFill>
                <a:latin typeface="adonis-web" pitchFamily="34" charset="0"/>
                <a:ea typeface="adonis-web" pitchFamily="34" charset="-122"/>
                <a:cs typeface="adonis-web" pitchFamily="34" charset="-120"/>
              </a:rPr>
              <a:t>Government Funding</a:t>
            </a:r>
            <a:endParaRPr lang="en-US" sz="1854" dirty="0"/>
          </a:p>
        </p:txBody>
      </p:sp>
      <p:sp>
        <p:nvSpPr>
          <p:cNvPr id="8" name="Text 4"/>
          <p:cNvSpPr/>
          <p:nvPr/>
        </p:nvSpPr>
        <p:spPr>
          <a:xfrm>
            <a:off x="2841308" y="3775472"/>
            <a:ext cx="2011799" cy="3902035"/>
          </a:xfrm>
          <a:prstGeom prst="rect">
            <a:avLst/>
          </a:prstGeom>
          <a:noFill/>
          <a:ln/>
        </p:spPr>
        <p:txBody>
          <a:bodyPr wrap="square" rtlCol="0" anchor="t"/>
          <a:lstStyle/>
          <a:p>
            <a:pPr marL="0" indent="0" algn="l">
              <a:lnSpc>
                <a:spcPts val="2364"/>
              </a:lnSpc>
              <a:buNone/>
            </a:pPr>
            <a:r>
              <a:rPr lang="en-US" sz="1576" kern="0" spc="-32" dirty="0">
                <a:solidFill>
                  <a:srgbClr val="272525"/>
                </a:solidFill>
                <a:latin typeface="Source Sans Pro" pitchFamily="34" charset="0"/>
                <a:ea typeface="Source Sans Pro" pitchFamily="34" charset="-122"/>
                <a:cs typeface="Source Sans Pro" pitchFamily="34" charset="-120"/>
              </a:rPr>
              <a:t>Securing funding from the central and state governments, as well as international development agencies, can provide the necessary resources to finance infrastructure upgrades, public transportation improvements, and other transportation-related initiatives.</a:t>
            </a:r>
            <a:endParaRPr lang="en-US" sz="1576" dirty="0"/>
          </a:p>
        </p:txBody>
      </p:sp>
      <p:pic>
        <p:nvPicPr>
          <p:cNvPr id="9" name="Image 2" descr="preencoded.png"/>
          <p:cNvPicPr>
            <a:picLocks noChangeAspect="1"/>
          </p:cNvPicPr>
          <p:nvPr/>
        </p:nvPicPr>
        <p:blipFill>
          <a:blip r:embed="rId4"/>
          <a:stretch>
            <a:fillRect/>
          </a:stretch>
        </p:blipFill>
        <p:spPr>
          <a:xfrm>
            <a:off x="5153263" y="2366367"/>
            <a:ext cx="500301" cy="500301"/>
          </a:xfrm>
          <a:prstGeom prst="rect">
            <a:avLst/>
          </a:prstGeom>
        </p:spPr>
      </p:pic>
      <p:sp>
        <p:nvSpPr>
          <p:cNvPr id="10" name="Text 5"/>
          <p:cNvSpPr/>
          <p:nvPr/>
        </p:nvSpPr>
        <p:spPr>
          <a:xfrm>
            <a:off x="5153263" y="3066812"/>
            <a:ext cx="2011799" cy="588645"/>
          </a:xfrm>
          <a:prstGeom prst="rect">
            <a:avLst/>
          </a:prstGeom>
          <a:noFill/>
          <a:ln/>
        </p:spPr>
        <p:txBody>
          <a:bodyPr wrap="square" rtlCol="0" anchor="t"/>
          <a:lstStyle/>
          <a:p>
            <a:pPr marL="0" indent="0" algn="l">
              <a:lnSpc>
                <a:spcPts val="2318"/>
              </a:lnSpc>
              <a:buNone/>
            </a:pPr>
            <a:r>
              <a:rPr lang="en-US" sz="1854" b="1" kern="0" spc="-37" dirty="0">
                <a:solidFill>
                  <a:srgbClr val="272525"/>
                </a:solidFill>
                <a:latin typeface="adonis-web" pitchFamily="34" charset="0"/>
                <a:ea typeface="adonis-web" pitchFamily="34" charset="-122"/>
                <a:cs typeface="adonis-web" pitchFamily="34" charset="-120"/>
              </a:rPr>
              <a:t>Public-Private Partnerships</a:t>
            </a:r>
            <a:endParaRPr lang="en-US" sz="1854" dirty="0"/>
          </a:p>
        </p:txBody>
      </p:sp>
      <p:sp>
        <p:nvSpPr>
          <p:cNvPr id="11" name="Text 6"/>
          <p:cNvSpPr/>
          <p:nvPr/>
        </p:nvSpPr>
        <p:spPr>
          <a:xfrm>
            <a:off x="5153263" y="3775472"/>
            <a:ext cx="2011799" cy="3301722"/>
          </a:xfrm>
          <a:prstGeom prst="rect">
            <a:avLst/>
          </a:prstGeom>
          <a:noFill/>
          <a:ln/>
        </p:spPr>
        <p:txBody>
          <a:bodyPr wrap="square" rtlCol="0" anchor="t"/>
          <a:lstStyle/>
          <a:p>
            <a:pPr marL="0" indent="0" algn="l">
              <a:lnSpc>
                <a:spcPts val="2364"/>
              </a:lnSpc>
              <a:buNone/>
            </a:pPr>
            <a:r>
              <a:rPr lang="en-US" sz="1576" kern="0" spc="-32" dirty="0">
                <a:solidFill>
                  <a:srgbClr val="272525"/>
                </a:solidFill>
                <a:latin typeface="Source Sans Pro" pitchFamily="34" charset="0"/>
                <a:ea typeface="Source Sans Pro" pitchFamily="34" charset="-122"/>
                <a:cs typeface="Source Sans Pro" pitchFamily="34" charset="-120"/>
              </a:rPr>
              <a:t>Exploring public-private partnership (PPP) models can leverage private sector expertise, resources, and investment to supplement government funding and enable the implementation of large-scale transportation projects.</a:t>
            </a:r>
            <a:endParaRPr lang="en-US" sz="1576" dirty="0"/>
          </a:p>
        </p:txBody>
      </p:sp>
      <p:pic>
        <p:nvPicPr>
          <p:cNvPr id="12" name="Image 3" descr="preencoded.png"/>
          <p:cNvPicPr>
            <a:picLocks noChangeAspect="1"/>
          </p:cNvPicPr>
          <p:nvPr/>
        </p:nvPicPr>
        <p:blipFill>
          <a:blip r:embed="rId5"/>
          <a:stretch>
            <a:fillRect/>
          </a:stretch>
        </p:blipFill>
        <p:spPr>
          <a:xfrm>
            <a:off x="7465219" y="2366367"/>
            <a:ext cx="500301" cy="500301"/>
          </a:xfrm>
          <a:prstGeom prst="rect">
            <a:avLst/>
          </a:prstGeom>
        </p:spPr>
      </p:pic>
      <p:sp>
        <p:nvSpPr>
          <p:cNvPr id="13" name="Text 7"/>
          <p:cNvSpPr/>
          <p:nvPr/>
        </p:nvSpPr>
        <p:spPr>
          <a:xfrm>
            <a:off x="7465219" y="3066812"/>
            <a:ext cx="2011799" cy="882968"/>
          </a:xfrm>
          <a:prstGeom prst="rect">
            <a:avLst/>
          </a:prstGeom>
          <a:noFill/>
          <a:ln/>
        </p:spPr>
        <p:txBody>
          <a:bodyPr wrap="square" rtlCol="0" anchor="t"/>
          <a:lstStyle/>
          <a:p>
            <a:pPr marL="0" indent="0" algn="l">
              <a:lnSpc>
                <a:spcPts val="2318"/>
              </a:lnSpc>
              <a:buNone/>
            </a:pPr>
            <a:r>
              <a:rPr lang="en-US" sz="1854" b="1" kern="0" spc="-37" dirty="0">
                <a:solidFill>
                  <a:srgbClr val="272525"/>
                </a:solidFill>
                <a:latin typeface="adonis-web" pitchFamily="34" charset="0"/>
                <a:ea typeface="adonis-web" pitchFamily="34" charset="-122"/>
                <a:cs typeface="adonis-web" pitchFamily="34" charset="-120"/>
              </a:rPr>
              <a:t>Revenue-Generating Measures</a:t>
            </a:r>
            <a:endParaRPr lang="en-US" sz="1854" dirty="0"/>
          </a:p>
        </p:txBody>
      </p:sp>
      <p:sp>
        <p:nvSpPr>
          <p:cNvPr id="14" name="Text 8"/>
          <p:cNvSpPr/>
          <p:nvPr/>
        </p:nvSpPr>
        <p:spPr>
          <a:xfrm>
            <a:off x="7465219" y="4069794"/>
            <a:ext cx="2011799" cy="3301722"/>
          </a:xfrm>
          <a:prstGeom prst="rect">
            <a:avLst/>
          </a:prstGeom>
          <a:noFill/>
          <a:ln/>
        </p:spPr>
        <p:txBody>
          <a:bodyPr wrap="square" rtlCol="0" anchor="t"/>
          <a:lstStyle/>
          <a:p>
            <a:pPr marL="0" indent="0" algn="l">
              <a:lnSpc>
                <a:spcPts val="2364"/>
              </a:lnSpc>
              <a:buNone/>
            </a:pPr>
            <a:r>
              <a:rPr lang="en-US" sz="1576" kern="0" spc="-32" dirty="0">
                <a:solidFill>
                  <a:srgbClr val="272525"/>
                </a:solidFill>
                <a:latin typeface="Source Sans Pro" pitchFamily="34" charset="0"/>
                <a:ea typeface="Source Sans Pro" pitchFamily="34" charset="-122"/>
                <a:cs typeface="Source Sans Pro" pitchFamily="34" charset="-120"/>
              </a:rPr>
              <a:t>Implementing revenue-generating measures, such as congestion pricing, parking fees, and fuel taxes, can provide a sustainable source of funding for ongoing maintenance and operations, as well as future transportation improvements.</a:t>
            </a:r>
            <a:endParaRPr lang="en-US" sz="1576" dirty="0"/>
          </a:p>
        </p:txBody>
      </p:sp>
      <p:pic>
        <p:nvPicPr>
          <p:cNvPr id="15" name="Image 4" descr="preencoded.png"/>
          <p:cNvPicPr>
            <a:picLocks noChangeAspect="1"/>
          </p:cNvPicPr>
          <p:nvPr/>
        </p:nvPicPr>
        <p:blipFill>
          <a:blip r:embed="rId6"/>
          <a:stretch>
            <a:fillRect/>
          </a:stretch>
        </p:blipFill>
        <p:spPr>
          <a:xfrm>
            <a:off x="9777174" y="2366367"/>
            <a:ext cx="500301" cy="500301"/>
          </a:xfrm>
          <a:prstGeom prst="rect">
            <a:avLst/>
          </a:prstGeom>
        </p:spPr>
      </p:pic>
      <p:sp>
        <p:nvSpPr>
          <p:cNvPr id="16" name="Text 9"/>
          <p:cNvSpPr/>
          <p:nvPr/>
        </p:nvSpPr>
        <p:spPr>
          <a:xfrm>
            <a:off x="9777174" y="3066812"/>
            <a:ext cx="2011799" cy="588645"/>
          </a:xfrm>
          <a:prstGeom prst="rect">
            <a:avLst/>
          </a:prstGeom>
          <a:noFill/>
          <a:ln/>
        </p:spPr>
        <p:txBody>
          <a:bodyPr wrap="square" rtlCol="0" anchor="t"/>
          <a:lstStyle/>
          <a:p>
            <a:pPr marL="0" indent="0" algn="l">
              <a:lnSpc>
                <a:spcPts val="2318"/>
              </a:lnSpc>
              <a:buNone/>
            </a:pPr>
            <a:r>
              <a:rPr lang="en-US" sz="1854" b="1" kern="0" spc="-37" dirty="0">
                <a:solidFill>
                  <a:srgbClr val="272525"/>
                </a:solidFill>
                <a:latin typeface="adonis-web" pitchFamily="34" charset="0"/>
                <a:ea typeface="adonis-web" pitchFamily="34" charset="-122"/>
                <a:cs typeface="adonis-web" pitchFamily="34" charset="-120"/>
              </a:rPr>
              <a:t>Innovative Financing</a:t>
            </a:r>
            <a:endParaRPr lang="en-US" sz="1854" dirty="0"/>
          </a:p>
        </p:txBody>
      </p:sp>
      <p:sp>
        <p:nvSpPr>
          <p:cNvPr id="17" name="Text 10"/>
          <p:cNvSpPr/>
          <p:nvPr/>
        </p:nvSpPr>
        <p:spPr>
          <a:xfrm>
            <a:off x="9777174" y="3775472"/>
            <a:ext cx="2011799" cy="3001566"/>
          </a:xfrm>
          <a:prstGeom prst="rect">
            <a:avLst/>
          </a:prstGeom>
          <a:noFill/>
          <a:ln/>
        </p:spPr>
        <p:txBody>
          <a:bodyPr wrap="square" rtlCol="0" anchor="t"/>
          <a:lstStyle/>
          <a:p>
            <a:pPr marL="0" indent="0" algn="l">
              <a:lnSpc>
                <a:spcPts val="2364"/>
              </a:lnSpc>
              <a:buNone/>
            </a:pPr>
            <a:r>
              <a:rPr lang="en-US" sz="1576" kern="0" spc="-32" dirty="0">
                <a:solidFill>
                  <a:srgbClr val="272525"/>
                </a:solidFill>
                <a:latin typeface="Source Sans Pro" pitchFamily="34" charset="0"/>
                <a:ea typeface="Source Sans Pro" pitchFamily="34" charset="-122"/>
                <a:cs typeface="Source Sans Pro" pitchFamily="34" charset="-120"/>
              </a:rPr>
              <a:t>Exploring innovative financing mechanisms, including green bonds, infrastructure funds, and crowdfunding platforms, can diversify the funding sources and attract additional investment for the transportation initiatives.</a:t>
            </a:r>
            <a:endParaRPr lang="en-US" sz="1576"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348389" y="959048"/>
            <a:ext cx="5640586"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Urban</a:t>
            </a:r>
            <a:r>
              <a:rPr lang="en-US" sz="4117" b="1" kern="0" spc="-82" dirty="0">
                <a:solidFill>
                  <a:srgbClr val="FF75D3"/>
                </a:solidFill>
                <a:latin typeface="adonis-web" pitchFamily="34" charset="0"/>
                <a:ea typeface="adonis-web" pitchFamily="34" charset="-122"/>
                <a:cs typeface="adonis-web" pitchFamily="34" charset="-120"/>
              </a:rPr>
              <a:t> </a:t>
            </a:r>
            <a:r>
              <a:rPr lang="en-US" sz="4117" b="1" kern="0" spc="-82" dirty="0">
                <a:latin typeface="adonis-web" pitchFamily="34" charset="0"/>
                <a:ea typeface="adonis-web" pitchFamily="34" charset="-122"/>
                <a:cs typeface="adonis-web" pitchFamily="34" charset="-120"/>
              </a:rPr>
              <a:t>Planning</a:t>
            </a:r>
            <a:r>
              <a:rPr lang="en-US" sz="4117" b="1" kern="0" spc="-82" dirty="0">
                <a:solidFill>
                  <a:srgbClr val="FF75D3"/>
                </a:solidFill>
                <a:latin typeface="adonis-web" pitchFamily="34" charset="0"/>
                <a:ea typeface="adonis-web" pitchFamily="34" charset="-122"/>
                <a:cs typeface="adonis-web" pitchFamily="34" charset="-120"/>
              </a:rPr>
              <a:t> </a:t>
            </a:r>
            <a:r>
              <a:rPr lang="en-US" sz="4117" b="1" kern="0" spc="-82" dirty="0">
                <a:latin typeface="adonis-web" pitchFamily="34" charset="0"/>
                <a:ea typeface="adonis-web" pitchFamily="34" charset="-122"/>
                <a:cs typeface="adonis-web" pitchFamily="34" charset="-120"/>
              </a:rPr>
              <a:t>Initiatives</a:t>
            </a:r>
            <a:endParaRPr lang="en-US" sz="4117" dirty="0"/>
          </a:p>
        </p:txBody>
      </p:sp>
      <p:sp>
        <p:nvSpPr>
          <p:cNvPr id="5" name="Text 2"/>
          <p:cNvSpPr/>
          <p:nvPr/>
        </p:nvSpPr>
        <p:spPr>
          <a:xfrm>
            <a:off x="2348389" y="2056805"/>
            <a:ext cx="9933503" cy="66651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To support the long-term transportation strategies, MCGM should also focus on comprehensive urban planning initiatives that promote sustainable development and reduce the need for private vehicle usage:</a:t>
            </a:r>
            <a:endParaRPr lang="en-US" sz="1750" dirty="0"/>
          </a:p>
        </p:txBody>
      </p:sp>
      <p:sp>
        <p:nvSpPr>
          <p:cNvPr id="6" name="Text 3"/>
          <p:cNvSpPr/>
          <p:nvPr/>
        </p:nvSpPr>
        <p:spPr>
          <a:xfrm>
            <a:off x="2348389" y="3195399"/>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Transit-Oriented</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Development</a:t>
            </a:r>
            <a:endParaRPr lang="en-US" sz="2058" dirty="0"/>
          </a:p>
        </p:txBody>
      </p:sp>
      <p:sp>
        <p:nvSpPr>
          <p:cNvPr id="7" name="Text 4"/>
          <p:cNvSpPr/>
          <p:nvPr/>
        </p:nvSpPr>
        <p:spPr>
          <a:xfrm>
            <a:off x="2348389" y="4071223"/>
            <a:ext cx="2949416"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Encouraging the development of mixed-use, high-density neighborhoods centered around public transportation hubs can reduce the reliance on private vehicles and promote walkable, livable communities.</a:t>
            </a:r>
            <a:endParaRPr lang="en-US" sz="1750" dirty="0"/>
          </a:p>
        </p:txBody>
      </p:sp>
      <p:sp>
        <p:nvSpPr>
          <p:cNvPr id="8" name="Text 5"/>
          <p:cNvSpPr/>
          <p:nvPr/>
        </p:nvSpPr>
        <p:spPr>
          <a:xfrm>
            <a:off x="5847398" y="3195399"/>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Pedestrian</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and</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Bicycle</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Infrastructure</a:t>
            </a:r>
            <a:endParaRPr lang="en-US" sz="2058" dirty="0"/>
          </a:p>
        </p:txBody>
      </p:sp>
      <p:sp>
        <p:nvSpPr>
          <p:cNvPr id="9" name="Text 6"/>
          <p:cNvSpPr/>
          <p:nvPr/>
        </p:nvSpPr>
        <p:spPr>
          <a:xfrm>
            <a:off x="5847398" y="4071223"/>
            <a:ext cx="2949416" cy="2999303"/>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Investing in the creation of dedicated pedestrian walkways, bike lanes, and other non-motorized infrastructure can enhance the safety and accessibility of these sustainable transportation modes, encouraging their adoption among residents.</a:t>
            </a:r>
            <a:endParaRPr lang="en-US" sz="1750" dirty="0"/>
          </a:p>
        </p:txBody>
      </p:sp>
      <p:sp>
        <p:nvSpPr>
          <p:cNvPr id="10" name="Text 7"/>
          <p:cNvSpPr/>
          <p:nvPr/>
        </p:nvSpPr>
        <p:spPr>
          <a:xfrm>
            <a:off x="9346406" y="3195399"/>
            <a:ext cx="2949416" cy="653653"/>
          </a:xfrm>
          <a:prstGeom prst="rect">
            <a:avLst/>
          </a:prstGeom>
          <a:noFill/>
          <a:ln/>
        </p:spPr>
        <p:txBody>
          <a:bodyPr wrap="square" rtlCol="0" anchor="t"/>
          <a:lstStyle/>
          <a:p>
            <a:pPr marL="0" indent="0">
              <a:lnSpc>
                <a:spcPts val="2573"/>
              </a:lnSpc>
              <a:buNone/>
            </a:pPr>
            <a:r>
              <a:rPr lang="en-US" sz="2058" b="1" kern="0" spc="-41" dirty="0">
                <a:latin typeface="adonis-web" pitchFamily="34" charset="0"/>
                <a:ea typeface="adonis-web" pitchFamily="34" charset="-122"/>
                <a:cs typeface="adonis-web" pitchFamily="34" charset="-120"/>
              </a:rPr>
              <a:t>Green</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Spaces</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and</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Urban</a:t>
            </a:r>
            <a:r>
              <a:rPr lang="en-US" sz="2058" b="1" kern="0" spc="-41" dirty="0">
                <a:solidFill>
                  <a:srgbClr val="FF75D3"/>
                </a:solidFill>
                <a:latin typeface="adonis-web" pitchFamily="34" charset="0"/>
                <a:ea typeface="adonis-web" pitchFamily="34" charset="-122"/>
                <a:cs typeface="adonis-web" pitchFamily="34" charset="-120"/>
              </a:rPr>
              <a:t> </a:t>
            </a:r>
            <a:r>
              <a:rPr lang="en-US" sz="2058" b="1" kern="0" spc="-41" dirty="0">
                <a:latin typeface="adonis-web" pitchFamily="34" charset="0"/>
                <a:ea typeface="adonis-web" pitchFamily="34" charset="-122"/>
                <a:cs typeface="adonis-web" pitchFamily="34" charset="-120"/>
              </a:rPr>
              <a:t>Greening</a:t>
            </a:r>
            <a:endParaRPr lang="en-US" sz="2058" dirty="0"/>
          </a:p>
        </p:txBody>
      </p:sp>
      <p:sp>
        <p:nvSpPr>
          <p:cNvPr id="11" name="Text 8"/>
          <p:cNvSpPr/>
          <p:nvPr/>
        </p:nvSpPr>
        <p:spPr>
          <a:xfrm>
            <a:off x="9346406" y="4071223"/>
            <a:ext cx="2949416" cy="266604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Integrating green spaces, parks, and urban greening initiatives within the transportation network can not only improve the aesthetic appeal of the city but also contribute to better air quality and a more livable environment for residents.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837617" y="550783"/>
            <a:ext cx="4713208" cy="589121"/>
          </a:xfrm>
          <a:prstGeom prst="rect">
            <a:avLst/>
          </a:prstGeom>
          <a:noFill/>
          <a:ln/>
        </p:spPr>
        <p:txBody>
          <a:bodyPr wrap="none" rtlCol="0" anchor="t"/>
          <a:lstStyle/>
          <a:p>
            <a:pPr marL="0" indent="0">
              <a:lnSpc>
                <a:spcPts val="4639"/>
              </a:lnSpc>
              <a:buNone/>
            </a:pPr>
            <a:r>
              <a:rPr lang="en-US" sz="3711" b="1" kern="0" spc="-74" dirty="0">
                <a:latin typeface="adonis-web" pitchFamily="34" charset="0"/>
                <a:ea typeface="adonis-web" pitchFamily="34" charset="-122"/>
                <a:cs typeface="adonis-web" pitchFamily="34" charset="-120"/>
              </a:rPr>
              <a:t>Potential</a:t>
            </a:r>
            <a:r>
              <a:rPr lang="en-US" sz="3711" b="1" kern="0" spc="-74" dirty="0">
                <a:solidFill>
                  <a:srgbClr val="FF75D3"/>
                </a:solidFill>
                <a:latin typeface="adonis-web" pitchFamily="34" charset="0"/>
                <a:ea typeface="adonis-web" pitchFamily="34" charset="-122"/>
                <a:cs typeface="adonis-web" pitchFamily="34" charset="-120"/>
              </a:rPr>
              <a:t> </a:t>
            </a:r>
            <a:r>
              <a:rPr lang="en-US" sz="3711" b="1" kern="0" spc="-74" dirty="0">
                <a:latin typeface="adonis-web" pitchFamily="34" charset="0"/>
                <a:ea typeface="adonis-web" pitchFamily="34" charset="-122"/>
                <a:cs typeface="adonis-web" pitchFamily="34" charset="-120"/>
              </a:rPr>
              <a:t>Benefits</a:t>
            </a:r>
            <a:endParaRPr lang="en-US" sz="3711" dirty="0"/>
          </a:p>
        </p:txBody>
      </p:sp>
      <p:sp>
        <p:nvSpPr>
          <p:cNvPr id="5" name="Shape 2"/>
          <p:cNvSpPr/>
          <p:nvPr/>
        </p:nvSpPr>
        <p:spPr>
          <a:xfrm>
            <a:off x="2837617" y="1540431"/>
            <a:ext cx="8955167" cy="6143982"/>
          </a:xfrm>
          <a:prstGeom prst="roundRect">
            <a:avLst>
              <a:gd name="adj" fmla="val 1467"/>
            </a:avLst>
          </a:prstGeom>
          <a:noFill/>
          <a:ln w="7620">
            <a:solidFill>
              <a:srgbClr val="000000">
                <a:alpha val="8000"/>
              </a:srgbClr>
            </a:solidFill>
            <a:prstDash val="solid"/>
          </a:ln>
        </p:spPr>
      </p:sp>
      <p:sp>
        <p:nvSpPr>
          <p:cNvPr id="6" name="Shape 3"/>
          <p:cNvSpPr/>
          <p:nvPr/>
        </p:nvSpPr>
        <p:spPr>
          <a:xfrm>
            <a:off x="2845237" y="1548051"/>
            <a:ext cx="8939927" cy="1156692"/>
          </a:xfrm>
          <a:prstGeom prst="rect">
            <a:avLst/>
          </a:prstGeom>
          <a:solidFill>
            <a:srgbClr val="FFFFFF">
              <a:alpha val="4000"/>
            </a:srgbClr>
          </a:solidFill>
          <a:ln/>
        </p:spPr>
      </p:sp>
      <p:sp>
        <p:nvSpPr>
          <p:cNvPr id="7" name="Text 4"/>
          <p:cNvSpPr/>
          <p:nvPr/>
        </p:nvSpPr>
        <p:spPr>
          <a:xfrm>
            <a:off x="3045500" y="1675805"/>
            <a:ext cx="4065627" cy="300395"/>
          </a:xfrm>
          <a:prstGeom prst="rect">
            <a:avLst/>
          </a:prstGeom>
          <a:noFill/>
          <a:ln/>
        </p:spPr>
        <p:txBody>
          <a:bodyPr wrap="non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Reduced Travel Times</a:t>
            </a:r>
            <a:endParaRPr lang="en-US" sz="1577" dirty="0"/>
          </a:p>
        </p:txBody>
      </p:sp>
      <p:sp>
        <p:nvSpPr>
          <p:cNvPr id="8" name="Text 5"/>
          <p:cNvSpPr/>
          <p:nvPr/>
        </p:nvSpPr>
        <p:spPr>
          <a:xfrm>
            <a:off x="7519273" y="1675805"/>
            <a:ext cx="4065627" cy="901184"/>
          </a:xfrm>
          <a:prstGeom prst="rect">
            <a:avLst/>
          </a:prstGeom>
          <a:noFill/>
          <a:ln/>
        </p:spPr>
        <p:txBody>
          <a:bodyPr wrap="squar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Improved commute times and reduced congestion will allow residents to spend less time on the road and more time on other activities.</a:t>
            </a:r>
            <a:endParaRPr lang="en-US" sz="1577" dirty="0"/>
          </a:p>
        </p:txBody>
      </p:sp>
      <p:sp>
        <p:nvSpPr>
          <p:cNvPr id="9" name="Shape 6"/>
          <p:cNvSpPr/>
          <p:nvPr/>
        </p:nvSpPr>
        <p:spPr>
          <a:xfrm>
            <a:off x="2845237" y="2704743"/>
            <a:ext cx="8939927" cy="1757482"/>
          </a:xfrm>
          <a:prstGeom prst="rect">
            <a:avLst/>
          </a:prstGeom>
          <a:solidFill>
            <a:srgbClr val="000000">
              <a:alpha val="4000"/>
            </a:srgbClr>
          </a:solidFill>
          <a:ln/>
        </p:spPr>
      </p:sp>
      <p:sp>
        <p:nvSpPr>
          <p:cNvPr id="10" name="Text 7"/>
          <p:cNvSpPr/>
          <p:nvPr/>
        </p:nvSpPr>
        <p:spPr>
          <a:xfrm>
            <a:off x="3045500" y="2832497"/>
            <a:ext cx="4065627" cy="300395"/>
          </a:xfrm>
          <a:prstGeom prst="rect">
            <a:avLst/>
          </a:prstGeom>
          <a:noFill/>
          <a:ln/>
        </p:spPr>
        <p:txBody>
          <a:bodyPr wrap="non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Lower Emissions</a:t>
            </a:r>
            <a:endParaRPr lang="en-US" sz="1577" dirty="0"/>
          </a:p>
        </p:txBody>
      </p:sp>
      <p:sp>
        <p:nvSpPr>
          <p:cNvPr id="11" name="Text 8"/>
          <p:cNvSpPr/>
          <p:nvPr/>
        </p:nvSpPr>
        <p:spPr>
          <a:xfrm>
            <a:off x="7519273" y="2832497"/>
            <a:ext cx="4065627" cy="1501973"/>
          </a:xfrm>
          <a:prstGeom prst="rect">
            <a:avLst/>
          </a:prstGeom>
          <a:noFill/>
          <a:ln/>
        </p:spPr>
        <p:txBody>
          <a:bodyPr wrap="squar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The shift towards sustainable modes of transportation and reduced private vehicle usage will lead to a significant decrease in greenhouse gas emissions and air pollution, improving the city's environmental quality.</a:t>
            </a:r>
            <a:endParaRPr lang="en-US" sz="1577" dirty="0"/>
          </a:p>
        </p:txBody>
      </p:sp>
      <p:sp>
        <p:nvSpPr>
          <p:cNvPr id="12" name="Shape 9"/>
          <p:cNvSpPr/>
          <p:nvPr/>
        </p:nvSpPr>
        <p:spPr>
          <a:xfrm>
            <a:off x="2845237" y="4462224"/>
            <a:ext cx="8939927" cy="1457087"/>
          </a:xfrm>
          <a:prstGeom prst="rect">
            <a:avLst/>
          </a:prstGeom>
          <a:solidFill>
            <a:srgbClr val="FFFFFF">
              <a:alpha val="4000"/>
            </a:srgbClr>
          </a:solidFill>
          <a:ln/>
        </p:spPr>
      </p:sp>
      <p:sp>
        <p:nvSpPr>
          <p:cNvPr id="13" name="Text 10"/>
          <p:cNvSpPr/>
          <p:nvPr/>
        </p:nvSpPr>
        <p:spPr>
          <a:xfrm>
            <a:off x="3045500" y="4589978"/>
            <a:ext cx="4065627" cy="300395"/>
          </a:xfrm>
          <a:prstGeom prst="rect">
            <a:avLst/>
          </a:prstGeom>
          <a:noFill/>
          <a:ln/>
        </p:spPr>
        <p:txBody>
          <a:bodyPr wrap="non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Economic Benefits</a:t>
            </a:r>
            <a:endParaRPr lang="en-US" sz="1577" dirty="0"/>
          </a:p>
        </p:txBody>
      </p:sp>
      <p:sp>
        <p:nvSpPr>
          <p:cNvPr id="14" name="Text 11"/>
          <p:cNvSpPr/>
          <p:nvPr/>
        </p:nvSpPr>
        <p:spPr>
          <a:xfrm>
            <a:off x="7519273" y="4589978"/>
            <a:ext cx="4065627" cy="1201579"/>
          </a:xfrm>
          <a:prstGeom prst="rect">
            <a:avLst/>
          </a:prstGeom>
          <a:noFill/>
          <a:ln/>
        </p:spPr>
        <p:txBody>
          <a:bodyPr wrap="squar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A more efficient transportation system will facilitate the smooth movement of goods and services, leading to increased productivity, reduced costs, and a boost in economic activity.</a:t>
            </a:r>
            <a:endParaRPr lang="en-US" sz="1577" dirty="0"/>
          </a:p>
        </p:txBody>
      </p:sp>
      <p:sp>
        <p:nvSpPr>
          <p:cNvPr id="15" name="Shape 12"/>
          <p:cNvSpPr/>
          <p:nvPr/>
        </p:nvSpPr>
        <p:spPr>
          <a:xfrm>
            <a:off x="2845237" y="5919311"/>
            <a:ext cx="8939927" cy="1757482"/>
          </a:xfrm>
          <a:prstGeom prst="rect">
            <a:avLst/>
          </a:prstGeom>
          <a:solidFill>
            <a:srgbClr val="000000">
              <a:alpha val="4000"/>
            </a:srgbClr>
          </a:solidFill>
          <a:ln/>
        </p:spPr>
      </p:sp>
      <p:sp>
        <p:nvSpPr>
          <p:cNvPr id="16" name="Text 13"/>
          <p:cNvSpPr/>
          <p:nvPr/>
        </p:nvSpPr>
        <p:spPr>
          <a:xfrm>
            <a:off x="3045500" y="6047065"/>
            <a:ext cx="4065627" cy="300395"/>
          </a:xfrm>
          <a:prstGeom prst="rect">
            <a:avLst/>
          </a:prstGeom>
          <a:noFill/>
          <a:ln/>
        </p:spPr>
        <p:txBody>
          <a:bodyPr wrap="non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Enhanced Quality of Life</a:t>
            </a:r>
            <a:endParaRPr lang="en-US" sz="1577" dirty="0"/>
          </a:p>
        </p:txBody>
      </p:sp>
      <p:sp>
        <p:nvSpPr>
          <p:cNvPr id="17" name="Text 14"/>
          <p:cNvSpPr/>
          <p:nvPr/>
        </p:nvSpPr>
        <p:spPr>
          <a:xfrm>
            <a:off x="7519273" y="6047065"/>
            <a:ext cx="4065627" cy="1501973"/>
          </a:xfrm>
          <a:prstGeom prst="rect">
            <a:avLst/>
          </a:prstGeom>
          <a:noFill/>
          <a:ln/>
        </p:spPr>
        <p:txBody>
          <a:bodyPr wrap="square" rtlCol="0" anchor="t"/>
          <a:lstStyle/>
          <a:p>
            <a:pPr marL="0" indent="0">
              <a:lnSpc>
                <a:spcPts val="2366"/>
              </a:lnSpc>
              <a:buNone/>
            </a:pPr>
            <a:r>
              <a:rPr lang="en-US" sz="1577" kern="0" spc="-32" dirty="0">
                <a:solidFill>
                  <a:srgbClr val="272525"/>
                </a:solidFill>
                <a:latin typeface="Source Sans Pro" pitchFamily="34" charset="0"/>
                <a:ea typeface="Source Sans Pro" pitchFamily="34" charset="-122"/>
                <a:cs typeface="Source Sans Pro" pitchFamily="34" charset="-120"/>
              </a:rPr>
              <a:t>Reduced congestion, improved air quality, and better access to transportation options will contribute to a higher quality of life for residents, leading to improved health, well-being, and overall satisfaction.</a:t>
            </a:r>
            <a:endParaRPr lang="en-US" sz="157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871561" y="631269"/>
            <a:ext cx="8544758" cy="1124188"/>
          </a:xfrm>
          <a:prstGeom prst="rect">
            <a:avLst/>
          </a:prstGeom>
          <a:noFill/>
          <a:ln/>
        </p:spPr>
        <p:txBody>
          <a:bodyPr wrap="square" rtlCol="0" anchor="t"/>
          <a:lstStyle/>
          <a:p>
            <a:pPr marL="0" indent="0">
              <a:lnSpc>
                <a:spcPts val="4426"/>
              </a:lnSpc>
              <a:buNone/>
            </a:pPr>
            <a:r>
              <a:rPr lang="en-US" sz="3541" b="1" dirty="0">
                <a:solidFill>
                  <a:srgbClr val="403C4E"/>
                </a:solidFill>
                <a:latin typeface="Merriweather" pitchFamily="34" charset="0"/>
                <a:ea typeface="Merriweather" pitchFamily="34" charset="-122"/>
                <a:cs typeface="Merriweather" pitchFamily="34" charset="-120"/>
              </a:rPr>
              <a:t>Declining Fatalities, Ongoing Challenges</a:t>
            </a:r>
            <a:endParaRPr lang="en-US" sz="3541" dirty="0"/>
          </a:p>
        </p:txBody>
      </p:sp>
      <p:sp>
        <p:nvSpPr>
          <p:cNvPr id="6" name="Shape 2"/>
          <p:cNvSpPr/>
          <p:nvPr/>
        </p:nvSpPr>
        <p:spPr>
          <a:xfrm>
            <a:off x="5123378" y="2025253"/>
            <a:ext cx="35957" cy="5572958"/>
          </a:xfrm>
          <a:prstGeom prst="roundRect">
            <a:avLst>
              <a:gd name="adj" fmla="val 225133"/>
            </a:avLst>
          </a:prstGeom>
          <a:solidFill>
            <a:srgbClr val="E5BEB2"/>
          </a:solidFill>
          <a:ln/>
        </p:spPr>
      </p:sp>
      <p:sp>
        <p:nvSpPr>
          <p:cNvPr id="7" name="Shape 3"/>
          <p:cNvSpPr/>
          <p:nvPr/>
        </p:nvSpPr>
        <p:spPr>
          <a:xfrm>
            <a:off x="5343704" y="2411849"/>
            <a:ext cx="629603" cy="35957"/>
          </a:xfrm>
          <a:prstGeom prst="roundRect">
            <a:avLst>
              <a:gd name="adj" fmla="val 225133"/>
            </a:avLst>
          </a:prstGeom>
          <a:solidFill>
            <a:srgbClr val="E5BEB2"/>
          </a:solidFill>
          <a:ln/>
        </p:spPr>
      </p:sp>
      <p:sp>
        <p:nvSpPr>
          <p:cNvPr id="8" name="Shape 4"/>
          <p:cNvSpPr/>
          <p:nvPr/>
        </p:nvSpPr>
        <p:spPr>
          <a:xfrm>
            <a:off x="4939010" y="2227540"/>
            <a:ext cx="404693" cy="404693"/>
          </a:xfrm>
          <a:prstGeom prst="roundRect">
            <a:avLst>
              <a:gd name="adj" fmla="val 20003"/>
            </a:avLst>
          </a:prstGeom>
          <a:solidFill>
            <a:srgbClr val="FFD8CC"/>
          </a:solidFill>
          <a:ln w="7620">
            <a:solidFill>
              <a:srgbClr val="E5BEB2"/>
            </a:solidFill>
            <a:prstDash val="solid"/>
          </a:ln>
        </p:spPr>
      </p:sp>
      <p:sp>
        <p:nvSpPr>
          <p:cNvPr id="9" name="Text 5"/>
          <p:cNvSpPr/>
          <p:nvPr/>
        </p:nvSpPr>
        <p:spPr>
          <a:xfrm>
            <a:off x="5079504" y="2294930"/>
            <a:ext cx="123587" cy="269796"/>
          </a:xfrm>
          <a:prstGeom prst="rect">
            <a:avLst/>
          </a:prstGeom>
          <a:noFill/>
          <a:ln/>
        </p:spPr>
        <p:txBody>
          <a:bodyPr wrap="none" rtlCol="0" anchor="t"/>
          <a:lstStyle/>
          <a:p>
            <a:pPr marL="0" indent="0" algn="ctr">
              <a:lnSpc>
                <a:spcPts val="2125"/>
              </a:lnSpc>
              <a:buNone/>
            </a:pPr>
            <a:r>
              <a:rPr lang="en-US" sz="2125" b="1" dirty="0">
                <a:solidFill>
                  <a:srgbClr val="403C4E"/>
                </a:solidFill>
                <a:latin typeface="Merriweather" pitchFamily="34" charset="0"/>
                <a:ea typeface="Merriweather" pitchFamily="34" charset="-122"/>
                <a:cs typeface="Merriweather" pitchFamily="34" charset="-120"/>
              </a:rPr>
              <a:t>1</a:t>
            </a:r>
            <a:endParaRPr lang="en-US" sz="2125" dirty="0"/>
          </a:p>
        </p:txBody>
      </p:sp>
      <p:sp>
        <p:nvSpPr>
          <p:cNvPr id="10" name="Text 6"/>
          <p:cNvSpPr/>
          <p:nvPr/>
        </p:nvSpPr>
        <p:spPr>
          <a:xfrm>
            <a:off x="6130647" y="2205038"/>
            <a:ext cx="2248614" cy="281107"/>
          </a:xfrm>
          <a:prstGeom prst="rect">
            <a:avLst/>
          </a:prstGeom>
          <a:noFill/>
          <a:ln/>
        </p:spPr>
        <p:txBody>
          <a:bodyPr wrap="none" rtlCol="0" anchor="t"/>
          <a:lstStyle/>
          <a:p>
            <a:pPr marL="0" indent="0" algn="l">
              <a:lnSpc>
                <a:spcPts val="2213"/>
              </a:lnSpc>
              <a:buNone/>
            </a:pPr>
            <a:r>
              <a:rPr lang="en-US" sz="1771" b="1" dirty="0">
                <a:solidFill>
                  <a:srgbClr val="403C4E"/>
                </a:solidFill>
                <a:latin typeface="Merriweather" pitchFamily="34" charset="0"/>
                <a:ea typeface="Merriweather" pitchFamily="34" charset="-122"/>
                <a:cs typeface="Merriweather" pitchFamily="34" charset="-120"/>
              </a:rPr>
              <a:t>Steady Progress</a:t>
            </a:r>
            <a:endParaRPr lang="en-US" sz="1771" dirty="0"/>
          </a:p>
        </p:txBody>
      </p:sp>
      <p:sp>
        <p:nvSpPr>
          <p:cNvPr id="11" name="Text 7"/>
          <p:cNvSpPr/>
          <p:nvPr/>
        </p:nvSpPr>
        <p:spPr>
          <a:xfrm>
            <a:off x="6130647" y="2594015"/>
            <a:ext cx="7285673" cy="1079183"/>
          </a:xfrm>
          <a:prstGeom prst="rect">
            <a:avLst/>
          </a:prstGeom>
          <a:noFill/>
          <a:ln/>
        </p:spPr>
        <p:txBody>
          <a:bodyPr wrap="square" rtlCol="0" anchor="t"/>
          <a:lstStyle/>
          <a:p>
            <a:pPr marL="0" indent="0" algn="l">
              <a:lnSpc>
                <a:spcPts val="2125"/>
              </a:lnSpc>
              <a:buNone/>
            </a:pPr>
            <a:r>
              <a:rPr lang="en-US" sz="1416" dirty="0">
                <a:solidFill>
                  <a:srgbClr val="403C4E"/>
                </a:solidFill>
                <a:latin typeface="Open Sans" pitchFamily="34" charset="0"/>
                <a:ea typeface="Open Sans" pitchFamily="34" charset="-122"/>
                <a:cs typeface="Open Sans" pitchFamily="34" charset="-120"/>
              </a:rPr>
              <a:t>Mumbai has reported a 43% reduction in road crash deaths since 2015, demonstrating the city's commitment to improving road safety. This progress is the result of collaborative efforts between the Mumbai Traffic Control Branch, the Bloomberg Philanthropies Initiative for Global Road Safety, and other key stakeholders.</a:t>
            </a:r>
            <a:endParaRPr lang="en-US" sz="1416" dirty="0"/>
          </a:p>
        </p:txBody>
      </p:sp>
      <p:sp>
        <p:nvSpPr>
          <p:cNvPr id="12" name="Shape 8"/>
          <p:cNvSpPr/>
          <p:nvPr/>
        </p:nvSpPr>
        <p:spPr>
          <a:xfrm>
            <a:off x="5343704" y="4419362"/>
            <a:ext cx="629603" cy="35957"/>
          </a:xfrm>
          <a:prstGeom prst="roundRect">
            <a:avLst>
              <a:gd name="adj" fmla="val 225133"/>
            </a:avLst>
          </a:prstGeom>
          <a:solidFill>
            <a:srgbClr val="E5BEB2"/>
          </a:solidFill>
          <a:ln/>
        </p:spPr>
      </p:sp>
      <p:sp>
        <p:nvSpPr>
          <p:cNvPr id="13" name="Shape 9"/>
          <p:cNvSpPr/>
          <p:nvPr/>
        </p:nvSpPr>
        <p:spPr>
          <a:xfrm>
            <a:off x="4939010" y="4235053"/>
            <a:ext cx="404693" cy="404693"/>
          </a:xfrm>
          <a:prstGeom prst="roundRect">
            <a:avLst>
              <a:gd name="adj" fmla="val 20003"/>
            </a:avLst>
          </a:prstGeom>
          <a:solidFill>
            <a:srgbClr val="FFD8CC"/>
          </a:solidFill>
          <a:ln w="7620">
            <a:solidFill>
              <a:srgbClr val="E5BEB2"/>
            </a:solidFill>
            <a:prstDash val="solid"/>
          </a:ln>
        </p:spPr>
      </p:sp>
      <p:sp>
        <p:nvSpPr>
          <p:cNvPr id="14" name="Text 10"/>
          <p:cNvSpPr/>
          <p:nvPr/>
        </p:nvSpPr>
        <p:spPr>
          <a:xfrm>
            <a:off x="5059740" y="4302443"/>
            <a:ext cx="163235" cy="269796"/>
          </a:xfrm>
          <a:prstGeom prst="rect">
            <a:avLst/>
          </a:prstGeom>
          <a:noFill/>
          <a:ln/>
        </p:spPr>
        <p:txBody>
          <a:bodyPr wrap="none" rtlCol="0" anchor="t"/>
          <a:lstStyle/>
          <a:p>
            <a:pPr marL="0" indent="0" algn="ctr">
              <a:lnSpc>
                <a:spcPts val="2125"/>
              </a:lnSpc>
              <a:buNone/>
            </a:pPr>
            <a:r>
              <a:rPr lang="en-US" sz="2125" b="1" dirty="0">
                <a:solidFill>
                  <a:srgbClr val="403C4E"/>
                </a:solidFill>
                <a:latin typeface="Merriweather" pitchFamily="34" charset="0"/>
                <a:ea typeface="Merriweather" pitchFamily="34" charset="-122"/>
                <a:cs typeface="Merriweather" pitchFamily="34" charset="-120"/>
              </a:rPr>
              <a:t>2</a:t>
            </a:r>
            <a:endParaRPr lang="en-US" sz="2125" dirty="0"/>
          </a:p>
        </p:txBody>
      </p:sp>
      <p:sp>
        <p:nvSpPr>
          <p:cNvPr id="15" name="Text 11"/>
          <p:cNvSpPr/>
          <p:nvPr/>
        </p:nvSpPr>
        <p:spPr>
          <a:xfrm>
            <a:off x="6130647" y="4212550"/>
            <a:ext cx="2248614" cy="281107"/>
          </a:xfrm>
          <a:prstGeom prst="rect">
            <a:avLst/>
          </a:prstGeom>
          <a:noFill/>
          <a:ln/>
        </p:spPr>
        <p:txBody>
          <a:bodyPr wrap="none" rtlCol="0" anchor="t"/>
          <a:lstStyle/>
          <a:p>
            <a:pPr marL="0" indent="0" algn="l">
              <a:lnSpc>
                <a:spcPts val="2213"/>
              </a:lnSpc>
              <a:buNone/>
            </a:pPr>
            <a:r>
              <a:rPr lang="en-US" sz="1771" b="1" dirty="0">
                <a:solidFill>
                  <a:srgbClr val="403C4E"/>
                </a:solidFill>
                <a:latin typeface="Merriweather" pitchFamily="34" charset="0"/>
                <a:ea typeface="Merriweather" pitchFamily="34" charset="-122"/>
                <a:cs typeface="Merriweather" pitchFamily="34" charset="-120"/>
              </a:rPr>
              <a:t>Pandemic Impact</a:t>
            </a:r>
            <a:endParaRPr lang="en-US" sz="1771" dirty="0"/>
          </a:p>
        </p:txBody>
      </p:sp>
      <p:sp>
        <p:nvSpPr>
          <p:cNvPr id="16" name="Text 12"/>
          <p:cNvSpPr/>
          <p:nvPr/>
        </p:nvSpPr>
        <p:spPr>
          <a:xfrm>
            <a:off x="6130647" y="4601528"/>
            <a:ext cx="7285673" cy="809387"/>
          </a:xfrm>
          <a:prstGeom prst="rect">
            <a:avLst/>
          </a:prstGeom>
          <a:noFill/>
          <a:ln/>
        </p:spPr>
        <p:txBody>
          <a:bodyPr wrap="square" rtlCol="0" anchor="t"/>
          <a:lstStyle/>
          <a:p>
            <a:pPr marL="0" indent="0" algn="l">
              <a:lnSpc>
                <a:spcPts val="2125"/>
              </a:lnSpc>
              <a:buNone/>
            </a:pPr>
            <a:r>
              <a:rPr lang="en-US" sz="1416" dirty="0">
                <a:solidFill>
                  <a:srgbClr val="403C4E"/>
                </a:solidFill>
                <a:latin typeface="Open Sans" pitchFamily="34" charset="0"/>
                <a:ea typeface="Open Sans" pitchFamily="34" charset="-122"/>
                <a:cs typeface="Open Sans" pitchFamily="34" charset="-120"/>
              </a:rPr>
              <a:t>The COVID-19 pandemic and associated mobility restrictions led to a sharp decline in road traffic deaths and injuries in 2020, with a 22% decrease in fatalities and a 41% decrease in injuries compared to 2019.</a:t>
            </a:r>
            <a:endParaRPr lang="en-US" sz="1416" dirty="0"/>
          </a:p>
        </p:txBody>
      </p:sp>
      <p:sp>
        <p:nvSpPr>
          <p:cNvPr id="17" name="Shape 13"/>
          <p:cNvSpPr/>
          <p:nvPr/>
        </p:nvSpPr>
        <p:spPr>
          <a:xfrm>
            <a:off x="5343704" y="6157079"/>
            <a:ext cx="629603" cy="35957"/>
          </a:xfrm>
          <a:prstGeom prst="roundRect">
            <a:avLst>
              <a:gd name="adj" fmla="val 225133"/>
            </a:avLst>
          </a:prstGeom>
          <a:solidFill>
            <a:srgbClr val="E5BEB2"/>
          </a:solidFill>
          <a:ln/>
        </p:spPr>
      </p:sp>
      <p:sp>
        <p:nvSpPr>
          <p:cNvPr id="18" name="Shape 14"/>
          <p:cNvSpPr/>
          <p:nvPr/>
        </p:nvSpPr>
        <p:spPr>
          <a:xfrm>
            <a:off x="4939010" y="5972770"/>
            <a:ext cx="404693" cy="404693"/>
          </a:xfrm>
          <a:prstGeom prst="roundRect">
            <a:avLst>
              <a:gd name="adj" fmla="val 20003"/>
            </a:avLst>
          </a:prstGeom>
          <a:solidFill>
            <a:srgbClr val="FFD8CC"/>
          </a:solidFill>
          <a:ln w="7620">
            <a:solidFill>
              <a:srgbClr val="E5BEB2"/>
            </a:solidFill>
            <a:prstDash val="solid"/>
          </a:ln>
        </p:spPr>
      </p:sp>
      <p:sp>
        <p:nvSpPr>
          <p:cNvPr id="19" name="Text 15"/>
          <p:cNvSpPr/>
          <p:nvPr/>
        </p:nvSpPr>
        <p:spPr>
          <a:xfrm>
            <a:off x="5064978" y="6040160"/>
            <a:ext cx="152757" cy="269796"/>
          </a:xfrm>
          <a:prstGeom prst="rect">
            <a:avLst/>
          </a:prstGeom>
          <a:noFill/>
          <a:ln/>
        </p:spPr>
        <p:txBody>
          <a:bodyPr wrap="none" rtlCol="0" anchor="t"/>
          <a:lstStyle/>
          <a:p>
            <a:pPr marL="0" indent="0" algn="ctr">
              <a:lnSpc>
                <a:spcPts val="2125"/>
              </a:lnSpc>
              <a:buNone/>
            </a:pPr>
            <a:r>
              <a:rPr lang="en-US" sz="2125" b="1" dirty="0">
                <a:solidFill>
                  <a:srgbClr val="403C4E"/>
                </a:solidFill>
                <a:latin typeface="Merriweather" pitchFamily="34" charset="0"/>
                <a:ea typeface="Merriweather" pitchFamily="34" charset="-122"/>
                <a:cs typeface="Merriweather" pitchFamily="34" charset="-120"/>
              </a:rPr>
              <a:t>3</a:t>
            </a:r>
            <a:endParaRPr lang="en-US" sz="2125" dirty="0"/>
          </a:p>
        </p:txBody>
      </p:sp>
      <p:sp>
        <p:nvSpPr>
          <p:cNvPr id="20" name="Text 16"/>
          <p:cNvSpPr/>
          <p:nvPr/>
        </p:nvSpPr>
        <p:spPr>
          <a:xfrm>
            <a:off x="6130647" y="5950268"/>
            <a:ext cx="2257663" cy="281107"/>
          </a:xfrm>
          <a:prstGeom prst="rect">
            <a:avLst/>
          </a:prstGeom>
          <a:noFill/>
          <a:ln/>
        </p:spPr>
        <p:txBody>
          <a:bodyPr wrap="none" rtlCol="0" anchor="t"/>
          <a:lstStyle/>
          <a:p>
            <a:pPr marL="0" indent="0" algn="l">
              <a:lnSpc>
                <a:spcPts val="2213"/>
              </a:lnSpc>
              <a:buNone/>
            </a:pPr>
            <a:r>
              <a:rPr lang="en-US" sz="1771" b="1" dirty="0">
                <a:solidFill>
                  <a:srgbClr val="403C4E"/>
                </a:solidFill>
                <a:latin typeface="Merriweather" pitchFamily="34" charset="0"/>
                <a:ea typeface="Merriweather" pitchFamily="34" charset="-122"/>
                <a:cs typeface="Merriweather" pitchFamily="34" charset="-120"/>
              </a:rPr>
              <a:t>Ongoing Challenges</a:t>
            </a:r>
            <a:endParaRPr lang="en-US" sz="1771" dirty="0"/>
          </a:p>
        </p:txBody>
      </p:sp>
      <p:sp>
        <p:nvSpPr>
          <p:cNvPr id="21" name="Text 17"/>
          <p:cNvSpPr/>
          <p:nvPr/>
        </p:nvSpPr>
        <p:spPr>
          <a:xfrm>
            <a:off x="6130647" y="6339245"/>
            <a:ext cx="7285673" cy="1079183"/>
          </a:xfrm>
          <a:prstGeom prst="rect">
            <a:avLst/>
          </a:prstGeom>
          <a:noFill/>
          <a:ln/>
        </p:spPr>
        <p:txBody>
          <a:bodyPr wrap="square" rtlCol="0" anchor="t"/>
          <a:lstStyle/>
          <a:p>
            <a:pPr marL="0" indent="0" algn="l">
              <a:lnSpc>
                <a:spcPts val="2125"/>
              </a:lnSpc>
              <a:buNone/>
            </a:pPr>
            <a:r>
              <a:rPr lang="en-US" sz="1416" dirty="0">
                <a:solidFill>
                  <a:srgbClr val="403C4E"/>
                </a:solidFill>
                <a:latin typeface="Open Sans" pitchFamily="34" charset="0"/>
                <a:ea typeface="Open Sans" pitchFamily="34" charset="-122"/>
                <a:cs typeface="Open Sans" pitchFamily="34" charset="-120"/>
              </a:rPr>
              <a:t>Despite the positive trends, road crashes continue to claim lives in Mumbai. Vulnerable road users, such as pedestrians, motorcyclists, and cyclists, account for the majority of deaths and injuries, highlighting the need for targeted interventions to protect the most vulnerable.</a:t>
            </a:r>
            <a:endParaRPr lang="en-US" sz="1416"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918341" y="540901"/>
            <a:ext cx="8296632" cy="578406"/>
          </a:xfrm>
          <a:prstGeom prst="rect">
            <a:avLst/>
          </a:prstGeom>
          <a:noFill/>
          <a:ln/>
        </p:spPr>
        <p:txBody>
          <a:bodyPr wrap="none" rtlCol="0" anchor="t"/>
          <a:lstStyle/>
          <a:p>
            <a:pPr marL="0" indent="0">
              <a:lnSpc>
                <a:spcPts val="4555"/>
              </a:lnSpc>
              <a:buNone/>
            </a:pPr>
            <a:r>
              <a:rPr lang="en-US" sz="3644" b="1" kern="0" spc="-73" dirty="0">
                <a:latin typeface="adonis-web" pitchFamily="34" charset="0"/>
                <a:ea typeface="adonis-web" pitchFamily="34" charset="-122"/>
                <a:cs typeface="adonis-web" pitchFamily="34" charset="-120"/>
              </a:rPr>
              <a:t>Stakeholder</a:t>
            </a:r>
            <a:r>
              <a:rPr lang="en-US" sz="3644" b="1" kern="0" spc="-73" dirty="0">
                <a:solidFill>
                  <a:srgbClr val="FF75D3"/>
                </a:solidFill>
                <a:latin typeface="adonis-web" pitchFamily="34" charset="0"/>
                <a:ea typeface="adonis-web" pitchFamily="34" charset="-122"/>
                <a:cs typeface="adonis-web" pitchFamily="34" charset="-120"/>
              </a:rPr>
              <a:t> </a:t>
            </a:r>
            <a:r>
              <a:rPr lang="en-US" sz="3644" b="1" kern="0" spc="-73" dirty="0">
                <a:latin typeface="adonis-web" pitchFamily="34" charset="0"/>
                <a:ea typeface="adonis-web" pitchFamily="34" charset="-122"/>
                <a:cs typeface="adonis-web" pitchFamily="34" charset="-120"/>
              </a:rPr>
              <a:t>Engagement</a:t>
            </a:r>
            <a:r>
              <a:rPr lang="en-US" sz="3644" b="1" kern="0" spc="-73" dirty="0">
                <a:solidFill>
                  <a:srgbClr val="FF75D3"/>
                </a:solidFill>
                <a:latin typeface="adonis-web" pitchFamily="34" charset="0"/>
                <a:ea typeface="adonis-web" pitchFamily="34" charset="-122"/>
                <a:cs typeface="adonis-web" pitchFamily="34" charset="-120"/>
              </a:rPr>
              <a:t> </a:t>
            </a:r>
            <a:r>
              <a:rPr lang="en-US" sz="3644" b="1" kern="0" spc="-73" dirty="0">
                <a:latin typeface="adonis-web" pitchFamily="34" charset="0"/>
                <a:ea typeface="adonis-web" pitchFamily="34" charset="-122"/>
                <a:cs typeface="adonis-web" pitchFamily="34" charset="-120"/>
              </a:rPr>
              <a:t>and</a:t>
            </a:r>
            <a:r>
              <a:rPr lang="en-US" sz="3644" b="1" kern="0" spc="-73" dirty="0">
                <a:solidFill>
                  <a:srgbClr val="FF75D3"/>
                </a:solidFill>
                <a:latin typeface="adonis-web" pitchFamily="34" charset="0"/>
                <a:ea typeface="adonis-web" pitchFamily="34" charset="-122"/>
                <a:cs typeface="adonis-web" pitchFamily="34" charset="-120"/>
              </a:rPr>
              <a:t> </a:t>
            </a:r>
            <a:r>
              <a:rPr lang="en-US" sz="3644" b="1" kern="0" spc="-73" dirty="0">
                <a:latin typeface="adonis-web" pitchFamily="34" charset="0"/>
                <a:ea typeface="adonis-web" pitchFamily="34" charset="-122"/>
                <a:cs typeface="adonis-web" pitchFamily="34" charset="-120"/>
              </a:rPr>
              <a:t>Collaboration</a:t>
            </a:r>
            <a:endParaRPr lang="en-US" sz="3644" dirty="0"/>
          </a:p>
        </p:txBody>
      </p:sp>
      <p:sp>
        <p:nvSpPr>
          <p:cNvPr id="5" name="Text 2"/>
          <p:cNvSpPr/>
          <p:nvPr/>
        </p:nvSpPr>
        <p:spPr>
          <a:xfrm>
            <a:off x="2918341" y="1512689"/>
            <a:ext cx="8793599" cy="590074"/>
          </a:xfrm>
          <a:prstGeom prst="rect">
            <a:avLst/>
          </a:prstGeom>
          <a:noFill/>
          <a:ln/>
        </p:spPr>
        <p:txBody>
          <a:bodyPr wrap="square" rtlCol="0" anchor="t"/>
          <a:lstStyle/>
          <a:p>
            <a:pPr marL="0" indent="0">
              <a:lnSpc>
                <a:spcPts val="2323"/>
              </a:lnSpc>
              <a:buNone/>
            </a:pPr>
            <a:r>
              <a:rPr lang="en-US" sz="1549" kern="0" spc="-31" dirty="0">
                <a:solidFill>
                  <a:srgbClr val="272525"/>
                </a:solidFill>
                <a:latin typeface="Source Sans Pro" pitchFamily="34" charset="0"/>
                <a:ea typeface="Source Sans Pro" pitchFamily="34" charset="-122"/>
                <a:cs typeface="Source Sans Pro" pitchFamily="34" charset="-120"/>
              </a:rPr>
              <a:t>Addressing the road congestion challenge in Greater Mumbai will require a collaborative effort involving various stakeholders:</a:t>
            </a:r>
            <a:endParaRPr lang="en-US" sz="1549" dirty="0"/>
          </a:p>
        </p:txBody>
      </p:sp>
      <p:sp>
        <p:nvSpPr>
          <p:cNvPr id="6" name="Shape 3"/>
          <p:cNvSpPr/>
          <p:nvPr/>
        </p:nvSpPr>
        <p:spPr>
          <a:xfrm>
            <a:off x="2918341" y="2323981"/>
            <a:ext cx="4298513" cy="2586157"/>
          </a:xfrm>
          <a:prstGeom prst="roundRect">
            <a:avLst>
              <a:gd name="adj" fmla="val 3423"/>
            </a:avLst>
          </a:prstGeom>
          <a:solidFill>
            <a:srgbClr val="EBD0FB"/>
          </a:solidFill>
          <a:ln w="7620">
            <a:solidFill>
              <a:srgbClr val="D1B6E1"/>
            </a:solidFill>
            <a:prstDash val="solid"/>
          </a:ln>
        </p:spPr>
      </p:sp>
      <p:sp>
        <p:nvSpPr>
          <p:cNvPr id="7" name="Text 4"/>
          <p:cNvSpPr/>
          <p:nvPr/>
        </p:nvSpPr>
        <p:spPr>
          <a:xfrm>
            <a:off x="3122652" y="2528292"/>
            <a:ext cx="2508409" cy="289322"/>
          </a:xfrm>
          <a:prstGeom prst="rect">
            <a:avLst/>
          </a:prstGeom>
          <a:noFill/>
          <a:ln/>
        </p:spPr>
        <p:txBody>
          <a:bodyPr wrap="none" rtlCol="0" anchor="t"/>
          <a:lstStyle/>
          <a:p>
            <a:pPr marL="0" indent="0">
              <a:lnSpc>
                <a:spcPts val="2278"/>
              </a:lnSpc>
              <a:buNone/>
            </a:pPr>
            <a:r>
              <a:rPr lang="en-US" sz="1822" b="1" kern="0" spc="-36" dirty="0">
                <a:solidFill>
                  <a:srgbClr val="272525"/>
                </a:solidFill>
                <a:latin typeface="adonis-web" pitchFamily="34" charset="0"/>
                <a:ea typeface="adonis-web" pitchFamily="34" charset="-122"/>
                <a:cs typeface="adonis-web" pitchFamily="34" charset="-120"/>
              </a:rPr>
              <a:t>Residents and Commuters</a:t>
            </a:r>
            <a:endParaRPr lang="en-US" sz="1822" dirty="0"/>
          </a:p>
        </p:txBody>
      </p:sp>
      <p:sp>
        <p:nvSpPr>
          <p:cNvPr id="8" name="Text 5"/>
          <p:cNvSpPr/>
          <p:nvPr/>
        </p:nvSpPr>
        <p:spPr>
          <a:xfrm>
            <a:off x="3122652" y="2935605"/>
            <a:ext cx="3889891" cy="1770221"/>
          </a:xfrm>
          <a:prstGeom prst="rect">
            <a:avLst/>
          </a:prstGeom>
          <a:noFill/>
          <a:ln/>
        </p:spPr>
        <p:txBody>
          <a:bodyPr wrap="square" rtlCol="0" anchor="t"/>
          <a:lstStyle/>
          <a:p>
            <a:pPr marL="0" indent="0">
              <a:lnSpc>
                <a:spcPts val="2323"/>
              </a:lnSpc>
              <a:buNone/>
            </a:pPr>
            <a:r>
              <a:rPr lang="en-US" sz="1549" kern="0" spc="-31" dirty="0">
                <a:solidFill>
                  <a:srgbClr val="272525"/>
                </a:solidFill>
                <a:latin typeface="Source Sans Pro" pitchFamily="34" charset="0"/>
                <a:ea typeface="Source Sans Pro" pitchFamily="34" charset="-122"/>
                <a:cs typeface="Source Sans Pro" pitchFamily="34" charset="-120"/>
              </a:rPr>
              <a:t>Engaging with residents and commuters to gather feedback, understand their needs, and incorporate their perspectives into the transportation planning process is crucial for ensuring that the solutions are tailored to the community's requirements.</a:t>
            </a:r>
            <a:endParaRPr lang="en-US" sz="1549" dirty="0"/>
          </a:p>
        </p:txBody>
      </p:sp>
      <p:sp>
        <p:nvSpPr>
          <p:cNvPr id="9" name="Shape 6"/>
          <p:cNvSpPr/>
          <p:nvPr/>
        </p:nvSpPr>
        <p:spPr>
          <a:xfrm>
            <a:off x="7413546" y="2323981"/>
            <a:ext cx="4298513" cy="2586157"/>
          </a:xfrm>
          <a:prstGeom prst="roundRect">
            <a:avLst>
              <a:gd name="adj" fmla="val 3423"/>
            </a:avLst>
          </a:prstGeom>
          <a:solidFill>
            <a:srgbClr val="EBD0FB"/>
          </a:solidFill>
          <a:ln w="7620">
            <a:solidFill>
              <a:srgbClr val="D1B6E1"/>
            </a:solidFill>
            <a:prstDash val="solid"/>
          </a:ln>
        </p:spPr>
      </p:sp>
      <p:sp>
        <p:nvSpPr>
          <p:cNvPr id="10" name="Text 7"/>
          <p:cNvSpPr/>
          <p:nvPr/>
        </p:nvSpPr>
        <p:spPr>
          <a:xfrm>
            <a:off x="7617857" y="2528292"/>
            <a:ext cx="2314099" cy="289322"/>
          </a:xfrm>
          <a:prstGeom prst="rect">
            <a:avLst/>
          </a:prstGeom>
          <a:noFill/>
          <a:ln/>
        </p:spPr>
        <p:txBody>
          <a:bodyPr wrap="none" rtlCol="0" anchor="t"/>
          <a:lstStyle/>
          <a:p>
            <a:pPr marL="0" indent="0">
              <a:lnSpc>
                <a:spcPts val="2278"/>
              </a:lnSpc>
              <a:buNone/>
            </a:pPr>
            <a:r>
              <a:rPr lang="en-US" sz="1822" b="1" kern="0" spc="-36" dirty="0">
                <a:solidFill>
                  <a:srgbClr val="272525"/>
                </a:solidFill>
                <a:latin typeface="adonis-web" pitchFamily="34" charset="0"/>
                <a:ea typeface="adonis-web" pitchFamily="34" charset="-122"/>
                <a:cs typeface="adonis-web" pitchFamily="34" charset="-120"/>
              </a:rPr>
              <a:t>Private Sector Partners</a:t>
            </a:r>
            <a:endParaRPr lang="en-US" sz="1822" dirty="0"/>
          </a:p>
        </p:txBody>
      </p:sp>
      <p:sp>
        <p:nvSpPr>
          <p:cNvPr id="11" name="Text 8"/>
          <p:cNvSpPr/>
          <p:nvPr/>
        </p:nvSpPr>
        <p:spPr>
          <a:xfrm>
            <a:off x="7617857" y="2935605"/>
            <a:ext cx="3889891" cy="1770221"/>
          </a:xfrm>
          <a:prstGeom prst="rect">
            <a:avLst/>
          </a:prstGeom>
          <a:noFill/>
          <a:ln/>
        </p:spPr>
        <p:txBody>
          <a:bodyPr wrap="square" rtlCol="0" anchor="t"/>
          <a:lstStyle/>
          <a:p>
            <a:pPr marL="0" indent="0">
              <a:lnSpc>
                <a:spcPts val="2323"/>
              </a:lnSpc>
              <a:buNone/>
            </a:pPr>
            <a:r>
              <a:rPr lang="en-US" sz="1549" kern="0" spc="-31" dirty="0">
                <a:solidFill>
                  <a:srgbClr val="272525"/>
                </a:solidFill>
                <a:latin typeface="Source Sans Pro" pitchFamily="34" charset="0"/>
                <a:ea typeface="Source Sans Pro" pitchFamily="34" charset="-122"/>
                <a:cs typeface="Source Sans Pro" pitchFamily="34" charset="-120"/>
              </a:rPr>
              <a:t>Collaborating with private sector entities, such as real estate developers, businesses, and technology companies, can unlock innovative solutions, funding opportunities, and public-private partnerships that can enhance the effectiveness of the transportation initiatives.</a:t>
            </a:r>
            <a:endParaRPr lang="en-US" sz="1549" dirty="0"/>
          </a:p>
        </p:txBody>
      </p:sp>
      <p:sp>
        <p:nvSpPr>
          <p:cNvPr id="12" name="Shape 9"/>
          <p:cNvSpPr/>
          <p:nvPr/>
        </p:nvSpPr>
        <p:spPr>
          <a:xfrm>
            <a:off x="2918341" y="5106829"/>
            <a:ext cx="4298513" cy="2586157"/>
          </a:xfrm>
          <a:prstGeom prst="roundRect">
            <a:avLst>
              <a:gd name="adj" fmla="val 3423"/>
            </a:avLst>
          </a:prstGeom>
          <a:solidFill>
            <a:srgbClr val="EBD0FB"/>
          </a:solidFill>
          <a:ln w="7620">
            <a:solidFill>
              <a:srgbClr val="D1B6E1"/>
            </a:solidFill>
            <a:prstDash val="solid"/>
          </a:ln>
        </p:spPr>
      </p:sp>
      <p:sp>
        <p:nvSpPr>
          <p:cNvPr id="13" name="Text 10"/>
          <p:cNvSpPr/>
          <p:nvPr/>
        </p:nvSpPr>
        <p:spPr>
          <a:xfrm>
            <a:off x="3122652" y="5311140"/>
            <a:ext cx="2314099" cy="289322"/>
          </a:xfrm>
          <a:prstGeom prst="rect">
            <a:avLst/>
          </a:prstGeom>
          <a:noFill/>
          <a:ln/>
        </p:spPr>
        <p:txBody>
          <a:bodyPr wrap="none" rtlCol="0" anchor="t"/>
          <a:lstStyle/>
          <a:p>
            <a:pPr marL="0" indent="0">
              <a:lnSpc>
                <a:spcPts val="2278"/>
              </a:lnSpc>
              <a:buNone/>
            </a:pPr>
            <a:r>
              <a:rPr lang="en-US" sz="1822" b="1" kern="0" spc="-36" dirty="0">
                <a:solidFill>
                  <a:srgbClr val="272525"/>
                </a:solidFill>
                <a:latin typeface="adonis-web" pitchFamily="34" charset="0"/>
                <a:ea typeface="adonis-web" pitchFamily="34" charset="-122"/>
                <a:cs typeface="adonis-web" pitchFamily="34" charset="-120"/>
              </a:rPr>
              <a:t>Government Agencies</a:t>
            </a:r>
            <a:endParaRPr lang="en-US" sz="1822" dirty="0"/>
          </a:p>
        </p:txBody>
      </p:sp>
      <p:sp>
        <p:nvSpPr>
          <p:cNvPr id="14" name="Text 11"/>
          <p:cNvSpPr/>
          <p:nvPr/>
        </p:nvSpPr>
        <p:spPr>
          <a:xfrm>
            <a:off x="3122652" y="5718453"/>
            <a:ext cx="3889891" cy="1770221"/>
          </a:xfrm>
          <a:prstGeom prst="rect">
            <a:avLst/>
          </a:prstGeom>
          <a:noFill/>
          <a:ln/>
        </p:spPr>
        <p:txBody>
          <a:bodyPr wrap="square" rtlCol="0" anchor="t"/>
          <a:lstStyle/>
          <a:p>
            <a:pPr marL="0" indent="0">
              <a:lnSpc>
                <a:spcPts val="2323"/>
              </a:lnSpc>
              <a:buNone/>
            </a:pPr>
            <a:r>
              <a:rPr lang="en-US" sz="1549" kern="0" spc="-31" dirty="0">
                <a:solidFill>
                  <a:srgbClr val="272525"/>
                </a:solidFill>
                <a:latin typeface="Source Sans Pro" pitchFamily="34" charset="0"/>
                <a:ea typeface="Source Sans Pro" pitchFamily="34" charset="-122"/>
                <a:cs typeface="Source Sans Pro" pitchFamily="34" charset="-120"/>
              </a:rPr>
              <a:t>Coordinating with other government agencies, including the state government, urban development authorities, and transportation departments, can help align policies, secure funding, and ensure a cohesive and integrated approach to addressing the congestion problem.</a:t>
            </a:r>
            <a:endParaRPr lang="en-US" sz="1549" dirty="0"/>
          </a:p>
        </p:txBody>
      </p:sp>
      <p:sp>
        <p:nvSpPr>
          <p:cNvPr id="15" name="Shape 12"/>
          <p:cNvSpPr/>
          <p:nvPr/>
        </p:nvSpPr>
        <p:spPr>
          <a:xfrm>
            <a:off x="7413546" y="5106829"/>
            <a:ext cx="4298513" cy="2586157"/>
          </a:xfrm>
          <a:prstGeom prst="roundRect">
            <a:avLst>
              <a:gd name="adj" fmla="val 3423"/>
            </a:avLst>
          </a:prstGeom>
          <a:solidFill>
            <a:srgbClr val="EBD0FB"/>
          </a:solidFill>
          <a:ln w="7620">
            <a:solidFill>
              <a:srgbClr val="D1B6E1"/>
            </a:solidFill>
            <a:prstDash val="solid"/>
          </a:ln>
        </p:spPr>
      </p:sp>
      <p:sp>
        <p:nvSpPr>
          <p:cNvPr id="16" name="Text 13"/>
          <p:cNvSpPr/>
          <p:nvPr/>
        </p:nvSpPr>
        <p:spPr>
          <a:xfrm>
            <a:off x="7617857" y="5311140"/>
            <a:ext cx="3416141" cy="289322"/>
          </a:xfrm>
          <a:prstGeom prst="rect">
            <a:avLst/>
          </a:prstGeom>
          <a:noFill/>
          <a:ln/>
        </p:spPr>
        <p:txBody>
          <a:bodyPr wrap="none" rtlCol="0" anchor="t"/>
          <a:lstStyle/>
          <a:p>
            <a:pPr marL="0" indent="0">
              <a:lnSpc>
                <a:spcPts val="2278"/>
              </a:lnSpc>
              <a:buNone/>
            </a:pPr>
            <a:r>
              <a:rPr lang="en-US" sz="1822" b="1" kern="0" spc="-36" dirty="0">
                <a:solidFill>
                  <a:srgbClr val="272525"/>
                </a:solidFill>
                <a:latin typeface="adonis-web" pitchFamily="34" charset="0"/>
                <a:ea typeface="adonis-web" pitchFamily="34" charset="-122"/>
                <a:cs typeface="adonis-web" pitchFamily="34" charset="-120"/>
              </a:rPr>
              <a:t>Research and Academic Institutions</a:t>
            </a:r>
            <a:endParaRPr lang="en-US" sz="1822" dirty="0"/>
          </a:p>
        </p:txBody>
      </p:sp>
      <p:sp>
        <p:nvSpPr>
          <p:cNvPr id="17" name="Text 14"/>
          <p:cNvSpPr/>
          <p:nvPr/>
        </p:nvSpPr>
        <p:spPr>
          <a:xfrm>
            <a:off x="7617857" y="5718453"/>
            <a:ext cx="3889891" cy="1770221"/>
          </a:xfrm>
          <a:prstGeom prst="rect">
            <a:avLst/>
          </a:prstGeom>
          <a:noFill/>
          <a:ln/>
        </p:spPr>
        <p:txBody>
          <a:bodyPr wrap="square" rtlCol="0" anchor="t"/>
          <a:lstStyle/>
          <a:p>
            <a:pPr marL="0" indent="0">
              <a:lnSpc>
                <a:spcPts val="2323"/>
              </a:lnSpc>
              <a:buNone/>
            </a:pPr>
            <a:r>
              <a:rPr lang="en-US" sz="1549" kern="0" spc="-31" dirty="0">
                <a:solidFill>
                  <a:srgbClr val="272525"/>
                </a:solidFill>
                <a:latin typeface="Source Sans Pro" pitchFamily="34" charset="0"/>
                <a:ea typeface="Source Sans Pro" pitchFamily="34" charset="-122"/>
                <a:cs typeface="Source Sans Pro" pitchFamily="34" charset="-120"/>
              </a:rPr>
              <a:t>Engaging with research and academic institutions can provide access to cutting-edge research, expertise, and best practices in transportation planning and urban mobility, which can inform the development of effective and evidence-based solutions.</a:t>
            </a:r>
            <a:endParaRPr lang="en-US" sz="154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52426" cy="8229600"/>
          </a:xfrm>
          <a:prstGeom prst="rect">
            <a:avLst/>
          </a:prstGeom>
          <a:solidFill>
            <a:srgbClr val="FFFFFF">
              <a:alpha val="75000"/>
            </a:srgbClr>
          </a:solidFill>
          <a:ln/>
        </p:spPr>
      </p:sp>
      <p:sp>
        <p:nvSpPr>
          <p:cNvPr id="4" name="Text 1"/>
          <p:cNvSpPr/>
          <p:nvPr/>
        </p:nvSpPr>
        <p:spPr>
          <a:xfrm>
            <a:off x="2353032" y="610433"/>
            <a:ext cx="7748468" cy="652820"/>
          </a:xfrm>
          <a:prstGeom prst="rect">
            <a:avLst/>
          </a:prstGeom>
          <a:noFill/>
          <a:ln/>
        </p:spPr>
        <p:txBody>
          <a:bodyPr wrap="none" rtlCol="0" anchor="t"/>
          <a:lstStyle/>
          <a:p>
            <a:pPr marL="0" indent="0">
              <a:lnSpc>
                <a:spcPts val="5141"/>
              </a:lnSpc>
              <a:buNone/>
            </a:pPr>
            <a:r>
              <a:rPr lang="en-US" sz="4113" b="1" kern="0" spc="-82" dirty="0">
                <a:latin typeface="adonis-web" pitchFamily="34" charset="0"/>
                <a:ea typeface="adonis-web" pitchFamily="34" charset="-122"/>
                <a:cs typeface="adonis-web" pitchFamily="34" charset="-120"/>
              </a:rPr>
              <a:t>Risks</a:t>
            </a:r>
            <a:r>
              <a:rPr lang="en-US" sz="4113" b="1" kern="0" spc="-82" dirty="0">
                <a:solidFill>
                  <a:srgbClr val="FF75D3"/>
                </a:solidFill>
                <a:latin typeface="adonis-web" pitchFamily="34" charset="0"/>
                <a:ea typeface="adonis-web" pitchFamily="34" charset="-122"/>
                <a:cs typeface="adonis-web" pitchFamily="34" charset="-120"/>
              </a:rPr>
              <a:t> </a:t>
            </a:r>
            <a:r>
              <a:rPr lang="en-US" sz="4113" b="1" kern="0" spc="-82" dirty="0">
                <a:latin typeface="adonis-web" pitchFamily="34" charset="0"/>
                <a:ea typeface="adonis-web" pitchFamily="34" charset="-122"/>
                <a:cs typeface="adonis-web" pitchFamily="34" charset="-120"/>
              </a:rPr>
              <a:t>and</a:t>
            </a:r>
            <a:r>
              <a:rPr lang="en-US" sz="4113" b="1" kern="0" spc="-82" dirty="0">
                <a:solidFill>
                  <a:srgbClr val="FF75D3"/>
                </a:solidFill>
                <a:latin typeface="adonis-web" pitchFamily="34" charset="0"/>
                <a:ea typeface="adonis-web" pitchFamily="34" charset="-122"/>
                <a:cs typeface="adonis-web" pitchFamily="34" charset="-120"/>
              </a:rPr>
              <a:t> </a:t>
            </a:r>
            <a:r>
              <a:rPr lang="en-US" sz="4113" b="1" kern="0" spc="-82" dirty="0">
                <a:latin typeface="adonis-web" pitchFamily="34" charset="0"/>
                <a:ea typeface="adonis-web" pitchFamily="34" charset="-122"/>
                <a:cs typeface="adonis-web" pitchFamily="34" charset="-120"/>
              </a:rPr>
              <a:t>Mitigation</a:t>
            </a:r>
            <a:r>
              <a:rPr lang="en-US" sz="4113" b="1" kern="0" spc="-82" dirty="0">
                <a:solidFill>
                  <a:srgbClr val="FF75D3"/>
                </a:solidFill>
                <a:latin typeface="adonis-web" pitchFamily="34" charset="0"/>
                <a:ea typeface="adonis-web" pitchFamily="34" charset="-122"/>
                <a:cs typeface="adonis-web" pitchFamily="34" charset="-120"/>
              </a:rPr>
              <a:t> </a:t>
            </a:r>
            <a:r>
              <a:rPr lang="en-US" sz="4113" b="1" kern="0" spc="-82" dirty="0">
                <a:latin typeface="adonis-web" pitchFamily="34" charset="0"/>
                <a:ea typeface="adonis-web" pitchFamily="34" charset="-122"/>
                <a:cs typeface="adonis-web" pitchFamily="34" charset="-120"/>
              </a:rPr>
              <a:t>Strategies</a:t>
            </a:r>
            <a:endParaRPr lang="en-US" sz="4113" dirty="0"/>
          </a:p>
        </p:txBody>
      </p:sp>
      <p:sp>
        <p:nvSpPr>
          <p:cNvPr id="5" name="Shape 2"/>
          <p:cNvSpPr/>
          <p:nvPr/>
        </p:nvSpPr>
        <p:spPr>
          <a:xfrm>
            <a:off x="2353032" y="4830842"/>
            <a:ext cx="9924336" cy="44291"/>
          </a:xfrm>
          <a:prstGeom prst="roundRect">
            <a:avLst>
              <a:gd name="adj" fmla="val 225548"/>
            </a:avLst>
          </a:prstGeom>
          <a:solidFill>
            <a:srgbClr val="D1B6E1"/>
          </a:solidFill>
          <a:ln/>
        </p:spPr>
      </p:sp>
      <p:sp>
        <p:nvSpPr>
          <p:cNvPr id="6" name="Shape 3"/>
          <p:cNvSpPr/>
          <p:nvPr/>
        </p:nvSpPr>
        <p:spPr>
          <a:xfrm>
            <a:off x="4756428" y="4054019"/>
            <a:ext cx="44291" cy="776883"/>
          </a:xfrm>
          <a:prstGeom prst="roundRect">
            <a:avLst>
              <a:gd name="adj" fmla="val 225548"/>
            </a:avLst>
          </a:prstGeom>
          <a:solidFill>
            <a:srgbClr val="D1B6E1"/>
          </a:solidFill>
          <a:ln/>
        </p:spPr>
      </p:sp>
      <p:sp>
        <p:nvSpPr>
          <p:cNvPr id="7" name="Shape 4"/>
          <p:cNvSpPr/>
          <p:nvPr/>
        </p:nvSpPr>
        <p:spPr>
          <a:xfrm>
            <a:off x="4528899" y="4581108"/>
            <a:ext cx="499467" cy="499467"/>
          </a:xfrm>
          <a:prstGeom prst="roundRect">
            <a:avLst>
              <a:gd name="adj" fmla="val 20001"/>
            </a:avLst>
          </a:prstGeom>
          <a:solidFill>
            <a:srgbClr val="EBD0FB"/>
          </a:solidFill>
          <a:ln w="7620">
            <a:solidFill>
              <a:srgbClr val="D1B6E1"/>
            </a:solidFill>
            <a:prstDash val="solid"/>
          </a:ln>
        </p:spPr>
      </p:sp>
      <p:sp>
        <p:nvSpPr>
          <p:cNvPr id="8" name="Text 5"/>
          <p:cNvSpPr/>
          <p:nvPr/>
        </p:nvSpPr>
        <p:spPr>
          <a:xfrm>
            <a:off x="4692610" y="4674096"/>
            <a:ext cx="172045" cy="313373"/>
          </a:xfrm>
          <a:prstGeom prst="rect">
            <a:avLst/>
          </a:prstGeom>
          <a:noFill/>
          <a:ln/>
        </p:spPr>
        <p:txBody>
          <a:bodyPr wrap="none" rtlCol="0" anchor="t"/>
          <a:lstStyle/>
          <a:p>
            <a:pPr marL="0" indent="0" algn="ctr">
              <a:lnSpc>
                <a:spcPts val="2468"/>
              </a:lnSpc>
              <a:buNone/>
            </a:pPr>
            <a:r>
              <a:rPr lang="en-US" sz="2468" b="1" kern="0" spc="-49" dirty="0">
                <a:solidFill>
                  <a:srgbClr val="272525"/>
                </a:solidFill>
                <a:latin typeface="adonis-web" pitchFamily="34" charset="0"/>
                <a:ea typeface="adonis-web" pitchFamily="34" charset="-122"/>
                <a:cs typeface="adonis-web" pitchFamily="34" charset="-120"/>
              </a:rPr>
              <a:t>1</a:t>
            </a:r>
            <a:endParaRPr lang="en-US" sz="2468" dirty="0"/>
          </a:p>
        </p:txBody>
      </p:sp>
      <p:sp>
        <p:nvSpPr>
          <p:cNvPr id="9" name="Text 6"/>
          <p:cNvSpPr/>
          <p:nvPr/>
        </p:nvSpPr>
        <p:spPr>
          <a:xfrm>
            <a:off x="3472815" y="1707237"/>
            <a:ext cx="2611636" cy="326469"/>
          </a:xfrm>
          <a:prstGeom prst="rect">
            <a:avLst/>
          </a:prstGeom>
          <a:noFill/>
          <a:ln/>
        </p:spPr>
        <p:txBody>
          <a:bodyPr wrap="none" rtlCol="0" anchor="t"/>
          <a:lstStyle/>
          <a:p>
            <a:pPr marL="0" indent="0" algn="ctr">
              <a:lnSpc>
                <a:spcPts val="2571"/>
              </a:lnSpc>
              <a:buNone/>
            </a:pPr>
            <a:r>
              <a:rPr lang="en-US" sz="2056" b="1" kern="0" spc="-41" dirty="0">
                <a:solidFill>
                  <a:srgbClr val="272525"/>
                </a:solidFill>
                <a:latin typeface="adonis-web" pitchFamily="34" charset="0"/>
                <a:ea typeface="adonis-web" pitchFamily="34" charset="-122"/>
                <a:cs typeface="adonis-web" pitchFamily="34" charset="-120"/>
              </a:rPr>
              <a:t>Equity Concerns</a:t>
            </a:r>
            <a:endParaRPr lang="en-US" sz="2056" dirty="0"/>
          </a:p>
        </p:txBody>
      </p:sp>
      <p:sp>
        <p:nvSpPr>
          <p:cNvPr id="10" name="Text 7"/>
          <p:cNvSpPr/>
          <p:nvPr/>
        </p:nvSpPr>
        <p:spPr>
          <a:xfrm>
            <a:off x="2574965" y="2166818"/>
            <a:ext cx="4407337" cy="1665089"/>
          </a:xfrm>
          <a:prstGeom prst="rect">
            <a:avLst/>
          </a:prstGeom>
          <a:noFill/>
          <a:ln/>
        </p:spPr>
        <p:txBody>
          <a:bodyPr wrap="square" rtlCol="0" anchor="t"/>
          <a:lstStyle/>
          <a:p>
            <a:pPr marL="0" indent="0" algn="ctr">
              <a:lnSpc>
                <a:spcPts val="2622"/>
              </a:lnSpc>
              <a:buNone/>
            </a:pPr>
            <a:r>
              <a:rPr lang="en-US" sz="1748" kern="0" spc="-35" dirty="0">
                <a:solidFill>
                  <a:srgbClr val="272525"/>
                </a:solidFill>
                <a:latin typeface="Source Sans Pro" pitchFamily="34" charset="0"/>
                <a:ea typeface="Source Sans Pro" pitchFamily="34" charset="-122"/>
                <a:cs typeface="Source Sans Pro" pitchFamily="34" charset="-120"/>
              </a:rPr>
              <a:t>Ensure that the proposed interventions, such as congestion pricing, do not disproportionately burden low-income communities and that access to affordable transportation options is maintained.</a:t>
            </a:r>
            <a:endParaRPr lang="en-US" sz="1748" dirty="0"/>
          </a:p>
        </p:txBody>
      </p:sp>
      <p:sp>
        <p:nvSpPr>
          <p:cNvPr id="11" name="Shape 8"/>
          <p:cNvSpPr/>
          <p:nvPr/>
        </p:nvSpPr>
        <p:spPr>
          <a:xfrm>
            <a:off x="7292935" y="4830782"/>
            <a:ext cx="44291" cy="776883"/>
          </a:xfrm>
          <a:prstGeom prst="roundRect">
            <a:avLst>
              <a:gd name="adj" fmla="val 225548"/>
            </a:avLst>
          </a:prstGeom>
          <a:solidFill>
            <a:srgbClr val="D1B6E1"/>
          </a:solidFill>
          <a:ln/>
        </p:spPr>
      </p:sp>
      <p:sp>
        <p:nvSpPr>
          <p:cNvPr id="12" name="Shape 9"/>
          <p:cNvSpPr/>
          <p:nvPr/>
        </p:nvSpPr>
        <p:spPr>
          <a:xfrm>
            <a:off x="7065407" y="4581108"/>
            <a:ext cx="499467" cy="499467"/>
          </a:xfrm>
          <a:prstGeom prst="roundRect">
            <a:avLst>
              <a:gd name="adj" fmla="val 20001"/>
            </a:avLst>
          </a:prstGeom>
          <a:solidFill>
            <a:srgbClr val="EBD0FB"/>
          </a:solidFill>
          <a:ln w="7620">
            <a:solidFill>
              <a:srgbClr val="D1B6E1"/>
            </a:solidFill>
            <a:prstDash val="solid"/>
          </a:ln>
        </p:spPr>
      </p:sp>
      <p:sp>
        <p:nvSpPr>
          <p:cNvPr id="13" name="Text 10"/>
          <p:cNvSpPr/>
          <p:nvPr/>
        </p:nvSpPr>
        <p:spPr>
          <a:xfrm>
            <a:off x="7229118" y="4674096"/>
            <a:ext cx="172045" cy="313373"/>
          </a:xfrm>
          <a:prstGeom prst="rect">
            <a:avLst/>
          </a:prstGeom>
          <a:noFill/>
          <a:ln/>
        </p:spPr>
        <p:txBody>
          <a:bodyPr wrap="none" rtlCol="0" anchor="t"/>
          <a:lstStyle/>
          <a:p>
            <a:pPr marL="0" indent="0" algn="ctr">
              <a:lnSpc>
                <a:spcPts val="2468"/>
              </a:lnSpc>
              <a:buNone/>
            </a:pPr>
            <a:r>
              <a:rPr lang="en-US" sz="2468" b="1" kern="0" spc="-49" dirty="0">
                <a:solidFill>
                  <a:srgbClr val="272525"/>
                </a:solidFill>
                <a:latin typeface="adonis-web" pitchFamily="34" charset="0"/>
                <a:ea typeface="adonis-web" pitchFamily="34" charset="-122"/>
                <a:cs typeface="adonis-web" pitchFamily="34" charset="-120"/>
              </a:rPr>
              <a:t>2</a:t>
            </a:r>
            <a:endParaRPr lang="en-US" sz="2468" dirty="0"/>
          </a:p>
        </p:txBody>
      </p:sp>
      <p:sp>
        <p:nvSpPr>
          <p:cNvPr id="14" name="Text 11"/>
          <p:cNvSpPr/>
          <p:nvPr/>
        </p:nvSpPr>
        <p:spPr>
          <a:xfrm>
            <a:off x="6009323" y="5829776"/>
            <a:ext cx="2611636" cy="326469"/>
          </a:xfrm>
          <a:prstGeom prst="rect">
            <a:avLst/>
          </a:prstGeom>
          <a:noFill/>
          <a:ln/>
        </p:spPr>
        <p:txBody>
          <a:bodyPr wrap="none" rtlCol="0" anchor="t"/>
          <a:lstStyle/>
          <a:p>
            <a:pPr marL="0" indent="0" algn="ctr">
              <a:lnSpc>
                <a:spcPts val="2571"/>
              </a:lnSpc>
              <a:buNone/>
            </a:pPr>
            <a:r>
              <a:rPr lang="en-US" sz="2056" b="1" kern="0" spc="-41" dirty="0">
                <a:solidFill>
                  <a:srgbClr val="272525"/>
                </a:solidFill>
                <a:latin typeface="adonis-web" pitchFamily="34" charset="0"/>
                <a:ea typeface="adonis-web" pitchFamily="34" charset="-122"/>
                <a:cs typeface="adonis-web" pitchFamily="34" charset="-120"/>
              </a:rPr>
              <a:t>Public Acceptance</a:t>
            </a:r>
            <a:endParaRPr lang="en-US" sz="2056" dirty="0"/>
          </a:p>
        </p:txBody>
      </p:sp>
      <p:sp>
        <p:nvSpPr>
          <p:cNvPr id="15" name="Text 12"/>
          <p:cNvSpPr/>
          <p:nvPr/>
        </p:nvSpPr>
        <p:spPr>
          <a:xfrm>
            <a:off x="5111472" y="6289358"/>
            <a:ext cx="4407337" cy="1332071"/>
          </a:xfrm>
          <a:prstGeom prst="rect">
            <a:avLst/>
          </a:prstGeom>
          <a:noFill/>
          <a:ln/>
        </p:spPr>
        <p:txBody>
          <a:bodyPr wrap="square" rtlCol="0" anchor="t"/>
          <a:lstStyle/>
          <a:p>
            <a:pPr marL="0" indent="0" algn="ctr">
              <a:lnSpc>
                <a:spcPts val="2622"/>
              </a:lnSpc>
              <a:buNone/>
            </a:pPr>
            <a:r>
              <a:rPr lang="en-US" sz="1748" kern="0" spc="-35" dirty="0">
                <a:solidFill>
                  <a:srgbClr val="272525"/>
                </a:solidFill>
                <a:latin typeface="Source Sans Pro" pitchFamily="34" charset="0"/>
                <a:ea typeface="Source Sans Pro" pitchFamily="34" charset="-122"/>
                <a:cs typeface="Source Sans Pro" pitchFamily="34" charset="-120"/>
              </a:rPr>
              <a:t>Engage with the public, businesses, and other stakeholders to address their concerns, build trust, and gain support for the proposed changes to the transportation system.</a:t>
            </a:r>
            <a:endParaRPr lang="en-US" sz="1748" dirty="0"/>
          </a:p>
        </p:txBody>
      </p:sp>
      <p:sp>
        <p:nvSpPr>
          <p:cNvPr id="16" name="Shape 13"/>
          <p:cNvSpPr/>
          <p:nvPr/>
        </p:nvSpPr>
        <p:spPr>
          <a:xfrm>
            <a:off x="9829562" y="4054019"/>
            <a:ext cx="44291" cy="776883"/>
          </a:xfrm>
          <a:prstGeom prst="roundRect">
            <a:avLst>
              <a:gd name="adj" fmla="val 225548"/>
            </a:avLst>
          </a:prstGeom>
          <a:solidFill>
            <a:srgbClr val="D1B6E1"/>
          </a:solidFill>
          <a:ln/>
        </p:spPr>
      </p:sp>
      <p:sp>
        <p:nvSpPr>
          <p:cNvPr id="17" name="Shape 14"/>
          <p:cNvSpPr/>
          <p:nvPr/>
        </p:nvSpPr>
        <p:spPr>
          <a:xfrm>
            <a:off x="9602033" y="4581108"/>
            <a:ext cx="499467" cy="499467"/>
          </a:xfrm>
          <a:prstGeom prst="roundRect">
            <a:avLst>
              <a:gd name="adj" fmla="val 20001"/>
            </a:avLst>
          </a:prstGeom>
          <a:solidFill>
            <a:srgbClr val="EBD0FB"/>
          </a:solidFill>
          <a:ln w="7620">
            <a:solidFill>
              <a:srgbClr val="D1B6E1"/>
            </a:solidFill>
            <a:prstDash val="solid"/>
          </a:ln>
        </p:spPr>
      </p:sp>
      <p:sp>
        <p:nvSpPr>
          <p:cNvPr id="18" name="Text 15"/>
          <p:cNvSpPr/>
          <p:nvPr/>
        </p:nvSpPr>
        <p:spPr>
          <a:xfrm>
            <a:off x="9765744" y="4674096"/>
            <a:ext cx="172045" cy="313373"/>
          </a:xfrm>
          <a:prstGeom prst="rect">
            <a:avLst/>
          </a:prstGeom>
          <a:noFill/>
          <a:ln/>
        </p:spPr>
        <p:txBody>
          <a:bodyPr wrap="none" rtlCol="0" anchor="t"/>
          <a:lstStyle/>
          <a:p>
            <a:pPr marL="0" indent="0" algn="ctr">
              <a:lnSpc>
                <a:spcPts val="2468"/>
              </a:lnSpc>
              <a:buNone/>
            </a:pPr>
            <a:r>
              <a:rPr lang="en-US" sz="2468" b="1" kern="0" spc="-49" dirty="0">
                <a:solidFill>
                  <a:srgbClr val="272525"/>
                </a:solidFill>
                <a:latin typeface="adonis-web" pitchFamily="34" charset="0"/>
                <a:ea typeface="adonis-web" pitchFamily="34" charset="-122"/>
                <a:cs typeface="adonis-web" pitchFamily="34" charset="-120"/>
              </a:rPr>
              <a:t>3</a:t>
            </a:r>
            <a:endParaRPr lang="en-US" sz="2468" dirty="0"/>
          </a:p>
        </p:txBody>
      </p:sp>
      <p:sp>
        <p:nvSpPr>
          <p:cNvPr id="19" name="Text 16"/>
          <p:cNvSpPr/>
          <p:nvPr/>
        </p:nvSpPr>
        <p:spPr>
          <a:xfrm>
            <a:off x="8308658" y="2040255"/>
            <a:ext cx="3086219" cy="326469"/>
          </a:xfrm>
          <a:prstGeom prst="rect">
            <a:avLst/>
          </a:prstGeom>
          <a:noFill/>
          <a:ln/>
        </p:spPr>
        <p:txBody>
          <a:bodyPr wrap="none" rtlCol="0" anchor="t"/>
          <a:lstStyle/>
          <a:p>
            <a:pPr marL="0" indent="0" algn="ctr">
              <a:lnSpc>
                <a:spcPts val="2571"/>
              </a:lnSpc>
              <a:buNone/>
            </a:pPr>
            <a:r>
              <a:rPr lang="en-US" sz="2056" b="1" kern="0" spc="-41" dirty="0">
                <a:solidFill>
                  <a:srgbClr val="272525"/>
                </a:solidFill>
                <a:latin typeface="adonis-web" pitchFamily="34" charset="0"/>
                <a:ea typeface="adonis-web" pitchFamily="34" charset="-122"/>
                <a:cs typeface="adonis-web" pitchFamily="34" charset="-120"/>
              </a:rPr>
              <a:t>Funding and Implementation</a:t>
            </a:r>
            <a:endParaRPr lang="en-US" sz="2056" dirty="0"/>
          </a:p>
        </p:txBody>
      </p:sp>
      <p:sp>
        <p:nvSpPr>
          <p:cNvPr id="20" name="Text 17"/>
          <p:cNvSpPr/>
          <p:nvPr/>
        </p:nvSpPr>
        <p:spPr>
          <a:xfrm>
            <a:off x="7648099" y="2499836"/>
            <a:ext cx="4407337" cy="1332071"/>
          </a:xfrm>
          <a:prstGeom prst="rect">
            <a:avLst/>
          </a:prstGeom>
          <a:noFill/>
          <a:ln/>
        </p:spPr>
        <p:txBody>
          <a:bodyPr wrap="square" rtlCol="0" anchor="t"/>
          <a:lstStyle/>
          <a:p>
            <a:pPr marL="0" indent="0" algn="ctr">
              <a:lnSpc>
                <a:spcPts val="2622"/>
              </a:lnSpc>
              <a:buNone/>
            </a:pPr>
            <a:r>
              <a:rPr lang="en-US" sz="1748" kern="0" spc="-35" dirty="0">
                <a:solidFill>
                  <a:srgbClr val="272525"/>
                </a:solidFill>
                <a:latin typeface="Source Sans Pro" pitchFamily="34" charset="0"/>
                <a:ea typeface="Source Sans Pro" pitchFamily="34" charset="-122"/>
                <a:cs typeface="Source Sans Pro" pitchFamily="34" charset="-120"/>
              </a:rPr>
              <a:t>Secure adequate funding and develop a clear implementation plan to ensure the timely and effective delivery of the proposed interventions, minimizing disruptions to the city's operations.</a:t>
            </a:r>
            <a:endParaRPr lang="en-US" sz="1748"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688896"/>
            <a:ext cx="12692896" cy="1452086"/>
          </a:xfrm>
          <a:prstGeom prst="rect">
            <a:avLst/>
          </a:prstGeom>
          <a:noFill/>
          <a:ln/>
        </p:spPr>
        <p:txBody>
          <a:bodyPr wrap="square" rtlCol="0" anchor="t"/>
          <a:lstStyle/>
          <a:p>
            <a:pPr marL="0" indent="0">
              <a:lnSpc>
                <a:spcPts val="5718"/>
              </a:lnSpc>
              <a:buNone/>
            </a:pPr>
            <a:r>
              <a:rPr lang="en-US" sz="4574" b="1" kern="0" spc="-91" dirty="0">
                <a:latin typeface="adonis-web" pitchFamily="34" charset="0"/>
                <a:ea typeface="adonis-web" pitchFamily="34" charset="-122"/>
                <a:cs typeface="adonis-web" pitchFamily="34" charset="-120"/>
              </a:rPr>
              <a:t>Building Public Support through Engagement and Education</a:t>
            </a:r>
            <a:endParaRPr lang="en-US" sz="4574" dirty="0"/>
          </a:p>
        </p:txBody>
      </p:sp>
      <p:sp>
        <p:nvSpPr>
          <p:cNvPr id="5" name="Text 2"/>
          <p:cNvSpPr/>
          <p:nvPr/>
        </p:nvSpPr>
        <p:spPr>
          <a:xfrm>
            <a:off x="968693" y="2758083"/>
            <a:ext cx="3521631" cy="363141"/>
          </a:xfrm>
          <a:prstGeom prst="rect">
            <a:avLst/>
          </a:prstGeom>
          <a:noFill/>
          <a:ln/>
        </p:spPr>
        <p:txBody>
          <a:bodyPr wrap="none" rtlCol="0" anchor="t"/>
          <a:lstStyle/>
          <a:p>
            <a:pPr marL="0" indent="0">
              <a:lnSpc>
                <a:spcPts val="2859"/>
              </a:lnSpc>
              <a:buNone/>
            </a:pPr>
            <a:r>
              <a:rPr lang="en-US" sz="2287" b="1" kern="0" spc="-46" dirty="0">
                <a:latin typeface="adonis-web" pitchFamily="34" charset="0"/>
                <a:ea typeface="adonis-web" pitchFamily="34" charset="-122"/>
                <a:cs typeface="adonis-web" pitchFamily="34" charset="-120"/>
              </a:rPr>
              <a:t>Public Awareness Campaigns</a:t>
            </a:r>
            <a:endParaRPr lang="en-US" sz="2287" dirty="0"/>
          </a:p>
        </p:txBody>
      </p:sp>
      <p:sp>
        <p:nvSpPr>
          <p:cNvPr id="6" name="Text 3"/>
          <p:cNvSpPr/>
          <p:nvPr/>
        </p:nvSpPr>
        <p:spPr>
          <a:xfrm>
            <a:off x="968693" y="3368040"/>
            <a:ext cx="3828931" cy="3950494"/>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Educating the public on the benefits of proposed transportation changes is crucial for garnering support. Leverage media, workshops, and community meetings to highlight how initiatives like congestion pricing, road space reallocation, and increased public transit use can improve livability, reduce emissions, and enhance overall mobility.</a:t>
            </a:r>
            <a:endParaRPr lang="en-US" sz="1944" dirty="0"/>
          </a:p>
        </p:txBody>
      </p:sp>
      <p:sp>
        <p:nvSpPr>
          <p:cNvPr id="7" name="Text 4"/>
          <p:cNvSpPr/>
          <p:nvPr/>
        </p:nvSpPr>
        <p:spPr>
          <a:xfrm>
            <a:off x="5407462" y="2758083"/>
            <a:ext cx="3013710" cy="363141"/>
          </a:xfrm>
          <a:prstGeom prst="rect">
            <a:avLst/>
          </a:prstGeom>
          <a:noFill/>
          <a:ln/>
        </p:spPr>
        <p:txBody>
          <a:bodyPr wrap="none" rtlCol="0" anchor="t"/>
          <a:lstStyle/>
          <a:p>
            <a:pPr marL="0" indent="0">
              <a:lnSpc>
                <a:spcPts val="2859"/>
              </a:lnSpc>
              <a:buNone/>
            </a:pPr>
            <a:r>
              <a:rPr lang="en-US" sz="2287" b="1" kern="0" spc="-46" dirty="0">
                <a:latin typeface="adonis-web" pitchFamily="34" charset="0"/>
                <a:ea typeface="adonis-web" pitchFamily="34" charset="-122"/>
                <a:cs typeface="adonis-web" pitchFamily="34" charset="-120"/>
              </a:rPr>
              <a:t>Stakeholder Engagement</a:t>
            </a:r>
            <a:endParaRPr lang="en-US" sz="2287" dirty="0"/>
          </a:p>
        </p:txBody>
      </p:sp>
      <p:sp>
        <p:nvSpPr>
          <p:cNvPr id="8" name="Text 5"/>
          <p:cNvSpPr/>
          <p:nvPr/>
        </p:nvSpPr>
        <p:spPr>
          <a:xfrm>
            <a:off x="5407462" y="3368040"/>
            <a:ext cx="3828931" cy="3555444"/>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Involve community leaders, neighborhood representatives, and diverse stakeholders in the planning and decision-making processes. This inclusive approach helps address concerns, incorporate local insights, and ensure that the needs of all community members are taken into account.</a:t>
            </a:r>
            <a:endParaRPr lang="en-US" sz="1944" dirty="0"/>
          </a:p>
        </p:txBody>
      </p:sp>
      <p:sp>
        <p:nvSpPr>
          <p:cNvPr id="9" name="Text 6"/>
          <p:cNvSpPr/>
          <p:nvPr/>
        </p:nvSpPr>
        <p:spPr>
          <a:xfrm>
            <a:off x="9846231" y="2758083"/>
            <a:ext cx="3217902" cy="363141"/>
          </a:xfrm>
          <a:prstGeom prst="rect">
            <a:avLst/>
          </a:prstGeom>
          <a:noFill/>
          <a:ln/>
        </p:spPr>
        <p:txBody>
          <a:bodyPr wrap="none" rtlCol="0" anchor="t"/>
          <a:lstStyle/>
          <a:p>
            <a:pPr marL="0" indent="0">
              <a:lnSpc>
                <a:spcPts val="2859"/>
              </a:lnSpc>
              <a:buNone/>
            </a:pPr>
            <a:r>
              <a:rPr lang="en-US" sz="2287" b="1" kern="0" spc="-46" dirty="0">
                <a:latin typeface="adonis-web" pitchFamily="34" charset="0"/>
                <a:ea typeface="adonis-web" pitchFamily="34" charset="-122"/>
                <a:cs typeface="adonis-web" pitchFamily="34" charset="-120"/>
              </a:rPr>
              <a:t>Collaborative Partnerships</a:t>
            </a:r>
            <a:endParaRPr lang="en-US" sz="2287" dirty="0"/>
          </a:p>
        </p:txBody>
      </p:sp>
      <p:sp>
        <p:nvSpPr>
          <p:cNvPr id="10" name="Text 7"/>
          <p:cNvSpPr/>
          <p:nvPr/>
        </p:nvSpPr>
        <p:spPr>
          <a:xfrm>
            <a:off x="9846231" y="3368040"/>
            <a:ext cx="3828931"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Foster strong partnerships with local businesses, non-profit organizations, and advocacy groups. These collaborations can amplify outreach efforts, facilitate knowledge sharing, and mobilize broader support for transportation initiatives.</a:t>
            </a:r>
            <a:endParaRPr lang="en-US" sz="19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985599"/>
            <a:ext cx="12692896" cy="1452086"/>
          </a:xfrm>
          <a:prstGeom prst="rect">
            <a:avLst/>
          </a:prstGeom>
          <a:noFill/>
          <a:ln/>
        </p:spPr>
        <p:txBody>
          <a:bodyPr wrap="square" rtlCol="0" anchor="t"/>
          <a:lstStyle/>
          <a:p>
            <a:pPr marL="0" indent="0">
              <a:lnSpc>
                <a:spcPts val="5718"/>
              </a:lnSpc>
              <a:buNone/>
            </a:pPr>
            <a:r>
              <a:rPr lang="en-US" sz="4574" b="1" kern="0" spc="-91" dirty="0">
                <a:latin typeface="adonis-web" pitchFamily="34" charset="0"/>
                <a:ea typeface="adonis-web" pitchFamily="34" charset="-122"/>
                <a:cs typeface="adonis-web" pitchFamily="34" charset="-120"/>
              </a:rPr>
              <a:t>Overcoming Financial Barriers through Strategic Funding</a:t>
            </a:r>
            <a:endParaRPr lang="en-US" sz="4574" dirty="0"/>
          </a:p>
        </p:txBody>
      </p:sp>
      <p:sp>
        <p:nvSpPr>
          <p:cNvPr id="5" name="Shape 2"/>
          <p:cNvSpPr/>
          <p:nvPr/>
        </p:nvSpPr>
        <p:spPr>
          <a:xfrm>
            <a:off x="968693" y="3209092"/>
            <a:ext cx="555427" cy="555427"/>
          </a:xfrm>
          <a:prstGeom prst="roundRect">
            <a:avLst>
              <a:gd name="adj" fmla="val 20003"/>
            </a:avLst>
          </a:prstGeom>
          <a:solidFill>
            <a:srgbClr val="EBD0FB"/>
          </a:solidFill>
          <a:ln w="15240">
            <a:solidFill>
              <a:srgbClr val="D1B6E1"/>
            </a:solidFill>
            <a:prstDash val="solid"/>
          </a:ln>
        </p:spPr>
      </p:sp>
      <p:sp>
        <p:nvSpPr>
          <p:cNvPr id="6" name="Text 3"/>
          <p:cNvSpPr/>
          <p:nvPr/>
        </p:nvSpPr>
        <p:spPr>
          <a:xfrm>
            <a:off x="1150739" y="3312557"/>
            <a:ext cx="191333"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adonis-web" pitchFamily="34" charset="0"/>
                <a:ea typeface="adonis-web" pitchFamily="34" charset="-122"/>
                <a:cs typeface="adonis-web" pitchFamily="34" charset="-120"/>
              </a:rPr>
              <a:t>1</a:t>
            </a:r>
            <a:endParaRPr lang="en-US" sz="2744" dirty="0"/>
          </a:p>
        </p:txBody>
      </p:sp>
      <p:sp>
        <p:nvSpPr>
          <p:cNvPr id="7" name="Text 4"/>
          <p:cNvSpPr/>
          <p:nvPr/>
        </p:nvSpPr>
        <p:spPr>
          <a:xfrm>
            <a:off x="1770936" y="3209092"/>
            <a:ext cx="3264218" cy="726281"/>
          </a:xfrm>
          <a:prstGeom prst="rect">
            <a:avLst/>
          </a:prstGeom>
          <a:noFill/>
          <a:ln/>
        </p:spPr>
        <p:txBody>
          <a:bodyPr wrap="squar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Public-Private Partnerships (PPPs)</a:t>
            </a:r>
            <a:endParaRPr lang="en-US" sz="2287" dirty="0"/>
          </a:p>
        </p:txBody>
      </p:sp>
      <p:sp>
        <p:nvSpPr>
          <p:cNvPr id="8" name="Text 5"/>
          <p:cNvSpPr/>
          <p:nvPr/>
        </p:nvSpPr>
        <p:spPr>
          <a:xfrm>
            <a:off x="1770936" y="4083487"/>
            <a:ext cx="3264218" cy="3160395"/>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Leverage private sector investment and expertise through innovative PPP models, which can provide the necessary funding and technical capabilities to implement large-scale infrastructure projects and technology solutions.</a:t>
            </a:r>
            <a:endParaRPr lang="en-US" sz="1944" dirty="0"/>
          </a:p>
        </p:txBody>
      </p:sp>
      <p:sp>
        <p:nvSpPr>
          <p:cNvPr id="9" name="Shape 6"/>
          <p:cNvSpPr/>
          <p:nvPr/>
        </p:nvSpPr>
        <p:spPr>
          <a:xfrm>
            <a:off x="5281970" y="3209092"/>
            <a:ext cx="555427" cy="555427"/>
          </a:xfrm>
          <a:prstGeom prst="roundRect">
            <a:avLst>
              <a:gd name="adj" fmla="val 20003"/>
            </a:avLst>
          </a:prstGeom>
          <a:solidFill>
            <a:srgbClr val="EBD0FB"/>
          </a:solidFill>
          <a:ln w="15240">
            <a:solidFill>
              <a:srgbClr val="D1B6E1"/>
            </a:solidFill>
            <a:prstDash val="solid"/>
          </a:ln>
        </p:spPr>
      </p:sp>
      <p:sp>
        <p:nvSpPr>
          <p:cNvPr id="10" name="Text 7"/>
          <p:cNvSpPr/>
          <p:nvPr/>
        </p:nvSpPr>
        <p:spPr>
          <a:xfrm>
            <a:off x="5464016" y="3312557"/>
            <a:ext cx="191333"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adonis-web" pitchFamily="34" charset="0"/>
                <a:ea typeface="adonis-web" pitchFamily="34" charset="-122"/>
                <a:cs typeface="adonis-web" pitchFamily="34" charset="-120"/>
              </a:rPr>
              <a:t>2</a:t>
            </a:r>
            <a:endParaRPr lang="en-US" sz="2744" dirty="0"/>
          </a:p>
        </p:txBody>
      </p:sp>
      <p:sp>
        <p:nvSpPr>
          <p:cNvPr id="11" name="Text 8"/>
          <p:cNvSpPr/>
          <p:nvPr/>
        </p:nvSpPr>
        <p:spPr>
          <a:xfrm>
            <a:off x="6084213" y="3209092"/>
            <a:ext cx="3264218" cy="726281"/>
          </a:xfrm>
          <a:prstGeom prst="rect">
            <a:avLst/>
          </a:prstGeom>
          <a:noFill/>
          <a:ln/>
        </p:spPr>
        <p:txBody>
          <a:bodyPr wrap="squar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Government Grants and Loans</a:t>
            </a:r>
            <a:endParaRPr lang="en-US" sz="2287" dirty="0"/>
          </a:p>
        </p:txBody>
      </p:sp>
      <p:sp>
        <p:nvSpPr>
          <p:cNvPr id="12" name="Text 9"/>
          <p:cNvSpPr/>
          <p:nvPr/>
        </p:nvSpPr>
        <p:spPr>
          <a:xfrm>
            <a:off x="6084213" y="4083487"/>
            <a:ext cx="3264218" cy="237029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Actively seek grants and low-interest loans from national, state, and international sources to supplement local budgets and finance sustainable transportation initiatives.</a:t>
            </a:r>
            <a:endParaRPr lang="en-US" sz="1944" dirty="0"/>
          </a:p>
        </p:txBody>
      </p:sp>
      <p:sp>
        <p:nvSpPr>
          <p:cNvPr id="13" name="Shape 10"/>
          <p:cNvSpPr/>
          <p:nvPr/>
        </p:nvSpPr>
        <p:spPr>
          <a:xfrm>
            <a:off x="9595247" y="3209092"/>
            <a:ext cx="555427" cy="555427"/>
          </a:xfrm>
          <a:prstGeom prst="roundRect">
            <a:avLst>
              <a:gd name="adj" fmla="val 20003"/>
            </a:avLst>
          </a:prstGeom>
          <a:solidFill>
            <a:srgbClr val="EBD0FB"/>
          </a:solidFill>
          <a:ln w="15240">
            <a:solidFill>
              <a:srgbClr val="D1B6E1"/>
            </a:solidFill>
            <a:prstDash val="solid"/>
          </a:ln>
        </p:spPr>
      </p:sp>
      <p:sp>
        <p:nvSpPr>
          <p:cNvPr id="14" name="Text 11"/>
          <p:cNvSpPr/>
          <p:nvPr/>
        </p:nvSpPr>
        <p:spPr>
          <a:xfrm>
            <a:off x="9777293" y="3312557"/>
            <a:ext cx="191333"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adonis-web" pitchFamily="34" charset="0"/>
                <a:ea typeface="adonis-web" pitchFamily="34" charset="-122"/>
                <a:cs typeface="adonis-web" pitchFamily="34" charset="-120"/>
              </a:rPr>
              <a:t>3</a:t>
            </a:r>
            <a:endParaRPr lang="en-US" sz="2744" dirty="0"/>
          </a:p>
        </p:txBody>
      </p:sp>
      <p:sp>
        <p:nvSpPr>
          <p:cNvPr id="15" name="Text 12"/>
          <p:cNvSpPr/>
          <p:nvPr/>
        </p:nvSpPr>
        <p:spPr>
          <a:xfrm>
            <a:off x="10397490" y="3209092"/>
            <a:ext cx="3264218" cy="726281"/>
          </a:xfrm>
          <a:prstGeom prst="rect">
            <a:avLst/>
          </a:prstGeom>
          <a:noFill/>
          <a:ln/>
        </p:spPr>
        <p:txBody>
          <a:bodyPr wrap="square" rtlCol="0" anchor="t"/>
          <a:lstStyle/>
          <a:p>
            <a:pPr marL="0" indent="0">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Innovative Financing Mechanisms</a:t>
            </a:r>
            <a:endParaRPr lang="en-US" sz="2287" dirty="0"/>
          </a:p>
        </p:txBody>
      </p:sp>
      <p:sp>
        <p:nvSpPr>
          <p:cNvPr id="16" name="Text 13"/>
          <p:cNvSpPr/>
          <p:nvPr/>
        </p:nvSpPr>
        <p:spPr>
          <a:xfrm>
            <a:off x="10397490" y="4083487"/>
            <a:ext cx="3264218" cy="2765346"/>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Explore creative financing options, such as congestion pricing revenue, value capture strategies, and green bonds, to unlock additional funding streams for transportation improvements.</a:t>
            </a:r>
            <a:endParaRPr lang="en-US" sz="1944"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83"/>
            </a:avLst>
          </a:prstGeom>
          <a:solidFill>
            <a:srgbClr val="FFFFFF">
              <a:alpha val="85000"/>
            </a:srgbClr>
          </a:solidFill>
          <a:ln/>
        </p:spPr>
      </p:sp>
      <p:sp>
        <p:nvSpPr>
          <p:cNvPr id="6" name="Text 2"/>
          <p:cNvSpPr/>
          <p:nvPr/>
        </p:nvSpPr>
        <p:spPr>
          <a:xfrm>
            <a:off x="2184797" y="550902"/>
            <a:ext cx="10260687" cy="1173956"/>
          </a:xfrm>
          <a:prstGeom prst="rect">
            <a:avLst/>
          </a:prstGeom>
          <a:noFill/>
          <a:ln/>
        </p:spPr>
        <p:txBody>
          <a:bodyPr wrap="square" rtlCol="0" anchor="t"/>
          <a:lstStyle/>
          <a:p>
            <a:pPr marL="0" indent="0">
              <a:lnSpc>
                <a:spcPts val="4622"/>
              </a:lnSpc>
              <a:buNone/>
            </a:pPr>
            <a:r>
              <a:rPr lang="en-US" sz="3698" b="1" kern="0" spc="-74" dirty="0">
                <a:latin typeface="adonis-web" pitchFamily="34" charset="0"/>
                <a:ea typeface="adonis-web" pitchFamily="34" charset="-122"/>
                <a:cs typeface="adonis-web" pitchFamily="34" charset="-120"/>
              </a:rPr>
              <a:t>Ensuring Smooth Implementation and Equitable Outcomes</a:t>
            </a:r>
            <a:endParaRPr lang="en-US" sz="3698" dirty="0"/>
          </a:p>
        </p:txBody>
      </p:sp>
      <p:sp>
        <p:nvSpPr>
          <p:cNvPr id="7" name="Shape 3"/>
          <p:cNvSpPr/>
          <p:nvPr/>
        </p:nvSpPr>
        <p:spPr>
          <a:xfrm>
            <a:off x="7295198" y="2024182"/>
            <a:ext cx="39886" cy="5654516"/>
          </a:xfrm>
          <a:prstGeom prst="roundRect">
            <a:avLst>
              <a:gd name="adj" fmla="val 225169"/>
            </a:avLst>
          </a:prstGeom>
          <a:solidFill>
            <a:srgbClr val="D1B6E1"/>
          </a:solidFill>
          <a:ln/>
        </p:spPr>
      </p:sp>
      <p:sp>
        <p:nvSpPr>
          <p:cNvPr id="8" name="Shape 4"/>
          <p:cNvSpPr/>
          <p:nvPr/>
        </p:nvSpPr>
        <p:spPr>
          <a:xfrm>
            <a:off x="6392168" y="2453104"/>
            <a:ext cx="698421" cy="39886"/>
          </a:xfrm>
          <a:prstGeom prst="roundRect">
            <a:avLst>
              <a:gd name="adj" fmla="val 225169"/>
            </a:avLst>
          </a:prstGeom>
          <a:solidFill>
            <a:srgbClr val="D1B6E1"/>
          </a:solidFill>
          <a:ln/>
        </p:spPr>
      </p:sp>
      <p:sp>
        <p:nvSpPr>
          <p:cNvPr id="9" name="Shape 5"/>
          <p:cNvSpPr/>
          <p:nvPr/>
        </p:nvSpPr>
        <p:spPr>
          <a:xfrm>
            <a:off x="7090589" y="2248614"/>
            <a:ext cx="448985" cy="448985"/>
          </a:xfrm>
          <a:prstGeom prst="roundRect">
            <a:avLst>
              <a:gd name="adj" fmla="val 20003"/>
            </a:avLst>
          </a:prstGeom>
          <a:solidFill>
            <a:srgbClr val="EBD0FB"/>
          </a:solidFill>
          <a:ln w="7620">
            <a:solidFill>
              <a:srgbClr val="D1B6E1"/>
            </a:solidFill>
            <a:prstDash val="solid"/>
          </a:ln>
        </p:spPr>
      </p:sp>
      <p:sp>
        <p:nvSpPr>
          <p:cNvPr id="10" name="Text 6"/>
          <p:cNvSpPr/>
          <p:nvPr/>
        </p:nvSpPr>
        <p:spPr>
          <a:xfrm>
            <a:off x="7237750" y="2332196"/>
            <a:ext cx="154662" cy="281702"/>
          </a:xfrm>
          <a:prstGeom prst="rect">
            <a:avLst/>
          </a:prstGeom>
          <a:noFill/>
          <a:ln/>
        </p:spPr>
        <p:txBody>
          <a:bodyPr wrap="none" rtlCol="0" anchor="t"/>
          <a:lstStyle/>
          <a:p>
            <a:pPr marL="0" indent="0" algn="ctr">
              <a:lnSpc>
                <a:spcPts val="2219"/>
              </a:lnSpc>
              <a:buNone/>
            </a:pPr>
            <a:r>
              <a:rPr lang="en-US" sz="2219" b="1" kern="0" spc="-44" dirty="0">
                <a:solidFill>
                  <a:srgbClr val="272525"/>
                </a:solidFill>
                <a:latin typeface="adonis-web" pitchFamily="34" charset="0"/>
                <a:ea typeface="adonis-web" pitchFamily="34" charset="-122"/>
                <a:cs typeface="adonis-web" pitchFamily="34" charset="-120"/>
              </a:rPr>
              <a:t>1</a:t>
            </a:r>
            <a:endParaRPr lang="en-US" sz="2219" dirty="0"/>
          </a:p>
        </p:txBody>
      </p:sp>
      <p:sp>
        <p:nvSpPr>
          <p:cNvPr id="11" name="Text 7"/>
          <p:cNvSpPr/>
          <p:nvPr/>
        </p:nvSpPr>
        <p:spPr>
          <a:xfrm>
            <a:off x="3432334" y="2223730"/>
            <a:ext cx="2785110" cy="293489"/>
          </a:xfrm>
          <a:prstGeom prst="rect">
            <a:avLst/>
          </a:prstGeom>
          <a:noFill/>
          <a:ln/>
        </p:spPr>
        <p:txBody>
          <a:bodyPr wrap="none" rtlCol="0" anchor="t"/>
          <a:lstStyle/>
          <a:p>
            <a:pPr marL="0" indent="0" algn="r">
              <a:lnSpc>
                <a:spcPts val="2311"/>
              </a:lnSpc>
              <a:buNone/>
            </a:pPr>
            <a:r>
              <a:rPr lang="en-US" sz="1849" b="1" kern="0" spc="-37" dirty="0">
                <a:solidFill>
                  <a:srgbClr val="272525"/>
                </a:solidFill>
                <a:latin typeface="adonis-web" pitchFamily="34" charset="0"/>
                <a:ea typeface="adonis-web" pitchFamily="34" charset="-122"/>
                <a:cs typeface="adonis-web" pitchFamily="34" charset="-120"/>
              </a:rPr>
              <a:t>Robust Project Management</a:t>
            </a:r>
            <a:endParaRPr lang="en-US" sz="1849" dirty="0"/>
          </a:p>
        </p:txBody>
      </p:sp>
      <p:sp>
        <p:nvSpPr>
          <p:cNvPr id="12" name="Text 8"/>
          <p:cNvSpPr/>
          <p:nvPr/>
        </p:nvSpPr>
        <p:spPr>
          <a:xfrm>
            <a:off x="2184797" y="2636877"/>
            <a:ext cx="4032647" cy="1915239"/>
          </a:xfrm>
          <a:prstGeom prst="rect">
            <a:avLst/>
          </a:prstGeom>
          <a:noFill/>
          <a:ln/>
        </p:spPr>
        <p:txBody>
          <a:bodyPr wrap="square" rtlCol="0" anchor="t"/>
          <a:lstStyle/>
          <a:p>
            <a:pPr marL="0" indent="0" algn="r">
              <a:lnSpc>
                <a:spcPts val="2514"/>
              </a:lnSpc>
              <a:buNone/>
            </a:pPr>
            <a:r>
              <a:rPr lang="en-US" sz="1571" kern="0" spc="-31" dirty="0">
                <a:solidFill>
                  <a:srgbClr val="272525"/>
                </a:solidFill>
                <a:latin typeface="Source Sans Pro" pitchFamily="34" charset="0"/>
                <a:ea typeface="Source Sans Pro" pitchFamily="34" charset="-122"/>
                <a:cs typeface="Source Sans Pro" pitchFamily="34" charset="-120"/>
              </a:rPr>
              <a:t>Employ experienced project managers and leverage proven project management frameworks to oversee the implementation of transportation initiatives. Regular monitoring and prompt issue resolution are crucial to keep projects on track and address any technical challenges.</a:t>
            </a:r>
            <a:endParaRPr lang="en-US" sz="1571" dirty="0"/>
          </a:p>
        </p:txBody>
      </p:sp>
      <p:sp>
        <p:nvSpPr>
          <p:cNvPr id="13" name="Shape 9"/>
          <p:cNvSpPr/>
          <p:nvPr/>
        </p:nvSpPr>
        <p:spPr>
          <a:xfrm>
            <a:off x="7539573" y="3450967"/>
            <a:ext cx="698421" cy="39886"/>
          </a:xfrm>
          <a:prstGeom prst="roundRect">
            <a:avLst>
              <a:gd name="adj" fmla="val 225169"/>
            </a:avLst>
          </a:prstGeom>
          <a:solidFill>
            <a:srgbClr val="D1B6E1"/>
          </a:solidFill>
          <a:ln/>
        </p:spPr>
      </p:sp>
      <p:sp>
        <p:nvSpPr>
          <p:cNvPr id="14" name="Shape 10"/>
          <p:cNvSpPr/>
          <p:nvPr/>
        </p:nvSpPr>
        <p:spPr>
          <a:xfrm>
            <a:off x="7090589" y="3246477"/>
            <a:ext cx="448985" cy="448985"/>
          </a:xfrm>
          <a:prstGeom prst="roundRect">
            <a:avLst>
              <a:gd name="adj" fmla="val 20003"/>
            </a:avLst>
          </a:prstGeom>
          <a:solidFill>
            <a:srgbClr val="EBD0FB"/>
          </a:solidFill>
          <a:ln w="7620">
            <a:solidFill>
              <a:srgbClr val="D1B6E1"/>
            </a:solidFill>
            <a:prstDash val="solid"/>
          </a:ln>
        </p:spPr>
      </p:sp>
      <p:sp>
        <p:nvSpPr>
          <p:cNvPr id="15" name="Text 11"/>
          <p:cNvSpPr/>
          <p:nvPr/>
        </p:nvSpPr>
        <p:spPr>
          <a:xfrm>
            <a:off x="7237750" y="3330059"/>
            <a:ext cx="154662" cy="281702"/>
          </a:xfrm>
          <a:prstGeom prst="rect">
            <a:avLst/>
          </a:prstGeom>
          <a:noFill/>
          <a:ln/>
        </p:spPr>
        <p:txBody>
          <a:bodyPr wrap="none" rtlCol="0" anchor="t"/>
          <a:lstStyle/>
          <a:p>
            <a:pPr marL="0" indent="0" algn="ctr">
              <a:lnSpc>
                <a:spcPts val="2219"/>
              </a:lnSpc>
              <a:buNone/>
            </a:pPr>
            <a:r>
              <a:rPr lang="en-US" sz="2219" b="1" kern="0" spc="-44" dirty="0">
                <a:solidFill>
                  <a:srgbClr val="272525"/>
                </a:solidFill>
                <a:latin typeface="adonis-web" pitchFamily="34" charset="0"/>
                <a:ea typeface="adonis-web" pitchFamily="34" charset="-122"/>
                <a:cs typeface="adonis-web" pitchFamily="34" charset="-120"/>
              </a:rPr>
              <a:t>2</a:t>
            </a:r>
            <a:endParaRPr lang="en-US" sz="2219" dirty="0"/>
          </a:p>
        </p:txBody>
      </p:sp>
      <p:sp>
        <p:nvSpPr>
          <p:cNvPr id="16" name="Text 12"/>
          <p:cNvSpPr/>
          <p:nvPr/>
        </p:nvSpPr>
        <p:spPr>
          <a:xfrm>
            <a:off x="8412718" y="3221593"/>
            <a:ext cx="2347912" cy="293489"/>
          </a:xfrm>
          <a:prstGeom prst="rect">
            <a:avLst/>
          </a:prstGeom>
          <a:noFill/>
          <a:ln/>
        </p:spPr>
        <p:txBody>
          <a:bodyPr wrap="none" rtlCol="0" anchor="t"/>
          <a:lstStyle/>
          <a:p>
            <a:pPr marL="0" indent="0" algn="l">
              <a:lnSpc>
                <a:spcPts val="2311"/>
              </a:lnSpc>
              <a:buNone/>
            </a:pPr>
            <a:r>
              <a:rPr lang="en-US" sz="1849" b="1" kern="0" spc="-37" dirty="0">
                <a:solidFill>
                  <a:srgbClr val="272525"/>
                </a:solidFill>
                <a:latin typeface="adonis-web" pitchFamily="34" charset="0"/>
                <a:ea typeface="adonis-web" pitchFamily="34" charset="-122"/>
                <a:cs typeface="adonis-web" pitchFamily="34" charset="-120"/>
              </a:rPr>
              <a:t>Contractor Selection</a:t>
            </a:r>
            <a:endParaRPr lang="en-US" sz="1849" dirty="0"/>
          </a:p>
        </p:txBody>
      </p:sp>
      <p:sp>
        <p:nvSpPr>
          <p:cNvPr id="17" name="Text 13"/>
          <p:cNvSpPr/>
          <p:nvPr/>
        </p:nvSpPr>
        <p:spPr>
          <a:xfrm>
            <a:off x="8412718" y="3634740"/>
            <a:ext cx="4032766" cy="1276826"/>
          </a:xfrm>
          <a:prstGeom prst="rect">
            <a:avLst/>
          </a:prstGeom>
          <a:noFill/>
          <a:ln/>
        </p:spPr>
        <p:txBody>
          <a:bodyPr wrap="square" rtlCol="0" anchor="t"/>
          <a:lstStyle/>
          <a:p>
            <a:pPr marL="0" indent="0" algn="l">
              <a:lnSpc>
                <a:spcPts val="2514"/>
              </a:lnSpc>
              <a:buNone/>
            </a:pPr>
            <a:r>
              <a:rPr lang="en-US" sz="1571" kern="0" spc="-31" dirty="0">
                <a:solidFill>
                  <a:srgbClr val="272525"/>
                </a:solidFill>
                <a:latin typeface="Source Sans Pro" pitchFamily="34" charset="0"/>
                <a:ea typeface="Source Sans Pro" pitchFamily="34" charset="-122"/>
                <a:cs typeface="Source Sans Pro" pitchFamily="34" charset="-120"/>
              </a:rPr>
              <a:t>Carefully vet and select reliable contractors with a proven track record in technology and infrastructure projects. This helps mitigate the risks of poor construction quality and delays.</a:t>
            </a:r>
            <a:endParaRPr lang="en-US" sz="1571" dirty="0"/>
          </a:p>
        </p:txBody>
      </p:sp>
      <p:sp>
        <p:nvSpPr>
          <p:cNvPr id="18" name="Shape 14"/>
          <p:cNvSpPr/>
          <p:nvPr/>
        </p:nvSpPr>
        <p:spPr>
          <a:xfrm>
            <a:off x="6392168" y="5380137"/>
            <a:ext cx="698421" cy="39886"/>
          </a:xfrm>
          <a:prstGeom prst="roundRect">
            <a:avLst>
              <a:gd name="adj" fmla="val 225169"/>
            </a:avLst>
          </a:prstGeom>
          <a:solidFill>
            <a:srgbClr val="D1B6E1"/>
          </a:solidFill>
          <a:ln/>
        </p:spPr>
      </p:sp>
      <p:sp>
        <p:nvSpPr>
          <p:cNvPr id="19" name="Shape 15"/>
          <p:cNvSpPr/>
          <p:nvPr/>
        </p:nvSpPr>
        <p:spPr>
          <a:xfrm>
            <a:off x="7090589" y="5175647"/>
            <a:ext cx="448985" cy="448985"/>
          </a:xfrm>
          <a:prstGeom prst="roundRect">
            <a:avLst>
              <a:gd name="adj" fmla="val 20003"/>
            </a:avLst>
          </a:prstGeom>
          <a:solidFill>
            <a:srgbClr val="EBD0FB"/>
          </a:solidFill>
          <a:ln w="7620">
            <a:solidFill>
              <a:srgbClr val="D1B6E1"/>
            </a:solidFill>
            <a:prstDash val="solid"/>
          </a:ln>
        </p:spPr>
      </p:sp>
      <p:sp>
        <p:nvSpPr>
          <p:cNvPr id="20" name="Text 16"/>
          <p:cNvSpPr/>
          <p:nvPr/>
        </p:nvSpPr>
        <p:spPr>
          <a:xfrm>
            <a:off x="7237750" y="5259229"/>
            <a:ext cx="154662" cy="281702"/>
          </a:xfrm>
          <a:prstGeom prst="rect">
            <a:avLst/>
          </a:prstGeom>
          <a:noFill/>
          <a:ln/>
        </p:spPr>
        <p:txBody>
          <a:bodyPr wrap="none" rtlCol="0" anchor="t"/>
          <a:lstStyle/>
          <a:p>
            <a:pPr marL="0" indent="0" algn="ctr">
              <a:lnSpc>
                <a:spcPts val="2219"/>
              </a:lnSpc>
              <a:buNone/>
            </a:pPr>
            <a:r>
              <a:rPr lang="en-US" sz="2219" b="1" kern="0" spc="-44" dirty="0">
                <a:solidFill>
                  <a:srgbClr val="272525"/>
                </a:solidFill>
                <a:latin typeface="adonis-web" pitchFamily="34" charset="0"/>
                <a:ea typeface="adonis-web" pitchFamily="34" charset="-122"/>
                <a:cs typeface="adonis-web" pitchFamily="34" charset="-120"/>
              </a:rPr>
              <a:t>3</a:t>
            </a:r>
            <a:endParaRPr lang="en-US" sz="2219" dirty="0"/>
          </a:p>
        </p:txBody>
      </p:sp>
      <p:sp>
        <p:nvSpPr>
          <p:cNvPr id="21" name="Text 17"/>
          <p:cNvSpPr/>
          <p:nvPr/>
        </p:nvSpPr>
        <p:spPr>
          <a:xfrm>
            <a:off x="2751653" y="5150763"/>
            <a:ext cx="3465790" cy="293489"/>
          </a:xfrm>
          <a:prstGeom prst="rect">
            <a:avLst/>
          </a:prstGeom>
          <a:noFill/>
          <a:ln/>
        </p:spPr>
        <p:txBody>
          <a:bodyPr wrap="none" rtlCol="0" anchor="t"/>
          <a:lstStyle/>
          <a:p>
            <a:pPr marL="0" indent="0" algn="r">
              <a:lnSpc>
                <a:spcPts val="2311"/>
              </a:lnSpc>
              <a:buNone/>
            </a:pPr>
            <a:r>
              <a:rPr lang="en-US" sz="1849" b="1" kern="0" spc="-37" dirty="0">
                <a:solidFill>
                  <a:srgbClr val="272525"/>
                </a:solidFill>
                <a:latin typeface="adonis-web" pitchFamily="34" charset="0"/>
                <a:ea typeface="adonis-web" pitchFamily="34" charset="-122"/>
                <a:cs typeface="adonis-web" pitchFamily="34" charset="-120"/>
              </a:rPr>
              <a:t>Inclusive Planning and Accessibility</a:t>
            </a:r>
            <a:endParaRPr lang="en-US" sz="1849" dirty="0"/>
          </a:p>
        </p:txBody>
      </p:sp>
      <p:sp>
        <p:nvSpPr>
          <p:cNvPr id="22" name="Text 18"/>
          <p:cNvSpPr/>
          <p:nvPr/>
        </p:nvSpPr>
        <p:spPr>
          <a:xfrm>
            <a:off x="2184797" y="5563910"/>
            <a:ext cx="4032647" cy="1915239"/>
          </a:xfrm>
          <a:prstGeom prst="rect">
            <a:avLst/>
          </a:prstGeom>
          <a:noFill/>
          <a:ln/>
        </p:spPr>
        <p:txBody>
          <a:bodyPr wrap="square" rtlCol="0" anchor="t"/>
          <a:lstStyle/>
          <a:p>
            <a:pPr marL="0" indent="0" algn="r">
              <a:lnSpc>
                <a:spcPts val="2514"/>
              </a:lnSpc>
              <a:buNone/>
            </a:pPr>
            <a:r>
              <a:rPr lang="en-US" sz="1571" kern="0" spc="-31" dirty="0">
                <a:solidFill>
                  <a:srgbClr val="272525"/>
                </a:solidFill>
                <a:latin typeface="Source Sans Pro" pitchFamily="34" charset="0"/>
                <a:ea typeface="Source Sans Pro" pitchFamily="34" charset="-122"/>
                <a:cs typeface="Source Sans Pro" pitchFamily="34" charset="-120"/>
              </a:rPr>
              <a:t>Ensure that transportation planning considers the needs of all demographic groups, including marginalized communities. Implement universal design standards and provide subsidies or incentives to ensure equitable access to transportation improvements.</a:t>
            </a:r>
            <a:endParaRPr lang="en-US" sz="1571"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0"/>
          <p:cNvSpPr/>
          <p:nvPr/>
        </p:nvSpPr>
        <p:spPr>
          <a:xfrm>
            <a:off x="-1" y="0"/>
            <a:ext cx="14630401" cy="8229600"/>
          </a:xfrm>
          <a:prstGeom prst="rect">
            <a:avLst/>
          </a:prstGeom>
          <a:solidFill>
            <a:srgbClr val="FFFFFF">
              <a:alpha val="75000"/>
            </a:srgbClr>
          </a:solidFill>
          <a:ln/>
        </p:spPr>
      </p:sp>
      <p:sp>
        <p:nvSpPr>
          <p:cNvPr id="4" name="Text 1"/>
          <p:cNvSpPr/>
          <p:nvPr/>
        </p:nvSpPr>
        <p:spPr>
          <a:xfrm>
            <a:off x="968693" y="1269087"/>
            <a:ext cx="12692896" cy="1452086"/>
          </a:xfrm>
          <a:prstGeom prst="rect">
            <a:avLst/>
          </a:prstGeom>
          <a:noFill/>
          <a:ln/>
        </p:spPr>
        <p:txBody>
          <a:bodyPr wrap="square" rtlCol="0" anchor="t"/>
          <a:lstStyle/>
          <a:p>
            <a:pPr marL="0" indent="0">
              <a:lnSpc>
                <a:spcPts val="5718"/>
              </a:lnSpc>
              <a:buNone/>
            </a:pPr>
            <a:r>
              <a:rPr lang="en-US" sz="4574" b="1" kern="0" spc="-91" dirty="0">
                <a:latin typeface="adonis-web" pitchFamily="34" charset="0"/>
                <a:ea typeface="adonis-web" pitchFamily="34" charset="-122"/>
                <a:cs typeface="adonis-web" pitchFamily="34" charset="-120"/>
              </a:rPr>
              <a:t>Navigating the Regulatory Landscape and Safeguarding Digital Assets</a:t>
            </a:r>
            <a:endParaRPr lang="en-US" sz="4574" dirty="0"/>
          </a:p>
        </p:txBody>
      </p:sp>
      <p:pic>
        <p:nvPicPr>
          <p:cNvPr id="5" name="Image 1" descr="preencoded.png"/>
          <p:cNvPicPr>
            <a:picLocks noChangeAspect="1"/>
          </p:cNvPicPr>
          <p:nvPr/>
        </p:nvPicPr>
        <p:blipFill>
          <a:blip r:embed="rId3"/>
          <a:stretch>
            <a:fillRect/>
          </a:stretch>
        </p:blipFill>
        <p:spPr>
          <a:xfrm>
            <a:off x="968693" y="3214926"/>
            <a:ext cx="617220" cy="617220"/>
          </a:xfrm>
          <a:prstGeom prst="rect">
            <a:avLst/>
          </a:prstGeom>
        </p:spPr>
      </p:pic>
      <p:sp>
        <p:nvSpPr>
          <p:cNvPr id="6" name="Text 2"/>
          <p:cNvSpPr/>
          <p:nvPr/>
        </p:nvSpPr>
        <p:spPr>
          <a:xfrm>
            <a:off x="469929" y="4052975"/>
            <a:ext cx="3951089"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Policy Advocacy and Compliance</a:t>
            </a:r>
            <a:endParaRPr lang="en-US" sz="2287" dirty="0"/>
          </a:p>
        </p:txBody>
      </p:sp>
      <p:sp>
        <p:nvSpPr>
          <p:cNvPr id="7" name="Text 3"/>
          <p:cNvSpPr/>
          <p:nvPr/>
        </p:nvSpPr>
        <p:spPr>
          <a:xfrm>
            <a:off x="469929" y="4569381"/>
            <a:ext cx="3984069" cy="2370296"/>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Work closely with policymakers to create a supportive regulatory environment for transportation initiatives. Engage legal experts to navigate complex regulations and ensure full compliance.</a:t>
            </a:r>
            <a:endParaRPr lang="en-US" sz="1944" dirty="0"/>
          </a:p>
        </p:txBody>
      </p:sp>
      <p:pic>
        <p:nvPicPr>
          <p:cNvPr id="8" name="Image 2" descr="preencoded.png"/>
          <p:cNvPicPr>
            <a:picLocks noChangeAspect="1"/>
          </p:cNvPicPr>
          <p:nvPr/>
        </p:nvPicPr>
        <p:blipFill>
          <a:blip r:embed="rId4"/>
          <a:stretch>
            <a:fillRect/>
          </a:stretch>
        </p:blipFill>
        <p:spPr>
          <a:xfrm>
            <a:off x="5771933" y="3214926"/>
            <a:ext cx="617220" cy="617220"/>
          </a:xfrm>
          <a:prstGeom prst="rect">
            <a:avLst/>
          </a:prstGeom>
        </p:spPr>
      </p:pic>
      <p:sp>
        <p:nvSpPr>
          <p:cNvPr id="9" name="Text 4"/>
          <p:cNvSpPr/>
          <p:nvPr/>
        </p:nvSpPr>
        <p:spPr>
          <a:xfrm>
            <a:off x="5648752" y="4065968"/>
            <a:ext cx="3124676" cy="363141"/>
          </a:xfrm>
          <a:prstGeom prst="rect">
            <a:avLst/>
          </a:prstGeom>
          <a:noFill/>
          <a:ln/>
        </p:spPr>
        <p:txBody>
          <a:bodyPr wrap="non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Data Privacy and Security</a:t>
            </a:r>
            <a:endParaRPr lang="en-US" sz="2287" dirty="0"/>
          </a:p>
        </p:txBody>
      </p:sp>
      <p:sp>
        <p:nvSpPr>
          <p:cNvPr id="10" name="Text 5"/>
          <p:cNvSpPr/>
          <p:nvPr/>
        </p:nvSpPr>
        <p:spPr>
          <a:xfrm>
            <a:off x="5648752" y="4536049"/>
            <a:ext cx="3984069"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Develop and enforce robust data privacy policies to protect personal information. Implement advanced cybersecurity measures to safeguard transportation data and systems against breaches.</a:t>
            </a:r>
            <a:endParaRPr lang="en-US" sz="1944" dirty="0"/>
          </a:p>
        </p:txBody>
      </p:sp>
      <p:pic>
        <p:nvPicPr>
          <p:cNvPr id="11" name="Image 3" descr="preencoded.png"/>
          <p:cNvPicPr>
            <a:picLocks noChangeAspect="1"/>
          </p:cNvPicPr>
          <p:nvPr/>
        </p:nvPicPr>
        <p:blipFill>
          <a:blip r:embed="rId5"/>
          <a:stretch>
            <a:fillRect/>
          </a:stretch>
        </p:blipFill>
        <p:spPr>
          <a:xfrm>
            <a:off x="9986010" y="3180615"/>
            <a:ext cx="617220" cy="617220"/>
          </a:xfrm>
          <a:prstGeom prst="rect">
            <a:avLst/>
          </a:prstGeom>
        </p:spPr>
      </p:pic>
      <p:sp>
        <p:nvSpPr>
          <p:cNvPr id="12" name="Text 6"/>
          <p:cNvSpPr/>
          <p:nvPr/>
        </p:nvSpPr>
        <p:spPr>
          <a:xfrm>
            <a:off x="10139516" y="4065925"/>
            <a:ext cx="3984188" cy="726281"/>
          </a:xfrm>
          <a:prstGeom prst="rect">
            <a:avLst/>
          </a:prstGeom>
          <a:noFill/>
          <a:ln/>
        </p:spPr>
        <p:txBody>
          <a:bodyPr wrap="square" rtlCol="0" anchor="t"/>
          <a:lstStyle/>
          <a:p>
            <a:pPr marL="0" indent="0" algn="l">
              <a:lnSpc>
                <a:spcPts val="2859"/>
              </a:lnSpc>
              <a:buNone/>
            </a:pPr>
            <a:r>
              <a:rPr lang="en-US" sz="2287" b="1" kern="0" spc="-46" dirty="0">
                <a:solidFill>
                  <a:srgbClr val="272525"/>
                </a:solidFill>
                <a:latin typeface="adonis-web" pitchFamily="34" charset="0"/>
                <a:ea typeface="adonis-web" pitchFamily="34" charset="-122"/>
                <a:cs typeface="adonis-web" pitchFamily="34" charset="-120"/>
              </a:rPr>
              <a:t>Resilience and Contingency Planning</a:t>
            </a:r>
            <a:endParaRPr lang="en-US" sz="2287" dirty="0"/>
          </a:p>
        </p:txBody>
      </p:sp>
      <p:sp>
        <p:nvSpPr>
          <p:cNvPr id="13" name="Text 7"/>
          <p:cNvSpPr/>
          <p:nvPr/>
        </p:nvSpPr>
        <p:spPr>
          <a:xfrm>
            <a:off x="9986010" y="4840891"/>
            <a:ext cx="3984188" cy="1975247"/>
          </a:xfrm>
          <a:prstGeom prst="rect">
            <a:avLst/>
          </a:prstGeom>
          <a:noFill/>
          <a:ln/>
        </p:spPr>
        <p:txBody>
          <a:bodyPr wrap="square" rtlCol="0" anchor="t"/>
          <a:lstStyle/>
          <a:p>
            <a:pPr marL="0" indent="0" algn="l">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Design resilient infrastructure that can withstand natural disasters and other external shocks. Develop contingency plans to ensure quick and effective responses to unforeseen events.</a:t>
            </a:r>
            <a:endParaRPr lang="en-US" sz="1944"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17576" y="708898"/>
            <a:ext cx="6038374" cy="633413"/>
          </a:xfrm>
          <a:prstGeom prst="rect">
            <a:avLst/>
          </a:prstGeom>
          <a:noFill/>
          <a:ln/>
        </p:spPr>
        <p:txBody>
          <a:bodyPr wrap="none" rtlCol="0" anchor="t"/>
          <a:lstStyle/>
          <a:p>
            <a:pPr marL="0" indent="0">
              <a:lnSpc>
                <a:spcPts val="4987"/>
              </a:lnSpc>
              <a:buNone/>
            </a:pPr>
            <a:r>
              <a:rPr lang="en-US" sz="3990" b="1" dirty="0">
                <a:solidFill>
                  <a:srgbClr val="403C4E"/>
                </a:solidFill>
                <a:latin typeface="Merriweather" pitchFamily="34" charset="0"/>
                <a:ea typeface="Merriweather" pitchFamily="34" charset="-122"/>
                <a:cs typeface="Merriweather" pitchFamily="34" charset="-120"/>
              </a:rPr>
              <a:t>Toward a Safer Mumbai</a:t>
            </a:r>
            <a:endParaRPr lang="en-US" sz="3990" dirty="0"/>
          </a:p>
        </p:txBody>
      </p:sp>
      <p:pic>
        <p:nvPicPr>
          <p:cNvPr id="6" name="Image 2" descr="preencoded.png"/>
          <p:cNvPicPr>
            <a:picLocks noChangeAspect="1"/>
          </p:cNvPicPr>
          <p:nvPr/>
        </p:nvPicPr>
        <p:blipFill>
          <a:blip r:embed="rId5"/>
          <a:stretch>
            <a:fillRect/>
          </a:stretch>
        </p:blipFill>
        <p:spPr>
          <a:xfrm>
            <a:off x="4417576" y="1646277"/>
            <a:ext cx="1013341" cy="1755458"/>
          </a:xfrm>
          <a:prstGeom prst="rect">
            <a:avLst/>
          </a:prstGeom>
        </p:spPr>
      </p:pic>
      <p:sp>
        <p:nvSpPr>
          <p:cNvPr id="7" name="Text 2"/>
          <p:cNvSpPr/>
          <p:nvPr/>
        </p:nvSpPr>
        <p:spPr>
          <a:xfrm>
            <a:off x="5734883" y="1848922"/>
            <a:ext cx="2881193" cy="316706"/>
          </a:xfrm>
          <a:prstGeom prst="rect">
            <a:avLst/>
          </a:prstGeom>
          <a:noFill/>
          <a:ln/>
        </p:spPr>
        <p:txBody>
          <a:bodyPr wrap="none" rtlCol="0" anchor="t"/>
          <a:lstStyle/>
          <a:p>
            <a:pPr marL="0" indent="0" algn="l">
              <a:lnSpc>
                <a:spcPts val="2494"/>
              </a:lnSpc>
              <a:buNone/>
            </a:pPr>
            <a:r>
              <a:rPr lang="en-US" sz="1995" b="1" dirty="0">
                <a:solidFill>
                  <a:srgbClr val="403C4E"/>
                </a:solidFill>
                <a:latin typeface="Merriweather" pitchFamily="34" charset="0"/>
                <a:ea typeface="Merriweather" pitchFamily="34" charset="-122"/>
                <a:cs typeface="Merriweather" pitchFamily="34" charset="-120"/>
              </a:rPr>
              <a:t>Data-Driven Approach</a:t>
            </a:r>
            <a:endParaRPr lang="en-US" sz="1995" dirty="0"/>
          </a:p>
        </p:txBody>
      </p:sp>
      <p:sp>
        <p:nvSpPr>
          <p:cNvPr id="8" name="Text 3"/>
          <p:cNvSpPr/>
          <p:nvPr/>
        </p:nvSpPr>
        <p:spPr>
          <a:xfrm>
            <a:off x="5734883" y="2287191"/>
            <a:ext cx="8135541" cy="911900"/>
          </a:xfrm>
          <a:prstGeom prst="rect">
            <a:avLst/>
          </a:prstGeom>
          <a:noFill/>
          <a:ln/>
        </p:spPr>
        <p:txBody>
          <a:bodyPr wrap="square" rtlCol="0" anchor="t"/>
          <a:lstStyle/>
          <a:p>
            <a:pPr marL="0" indent="0" algn="l">
              <a:lnSpc>
                <a:spcPts val="2394"/>
              </a:lnSpc>
              <a:buNone/>
            </a:pPr>
            <a:r>
              <a:rPr lang="en-US" sz="1596" dirty="0">
                <a:solidFill>
                  <a:srgbClr val="403C4E"/>
                </a:solidFill>
                <a:latin typeface="Open Sans" pitchFamily="34" charset="0"/>
                <a:ea typeface="Open Sans" pitchFamily="34" charset="-122"/>
                <a:cs typeface="Open Sans" pitchFamily="34" charset="-120"/>
              </a:rPr>
              <a:t>The comprehensive data and analysis presented in this report provide a solid foundation for evidence-based decision-making and the implementation of targeted interventions to improve road safety in Mumbai.</a:t>
            </a:r>
            <a:endParaRPr lang="en-US" sz="1596" dirty="0"/>
          </a:p>
        </p:txBody>
      </p:sp>
      <p:pic>
        <p:nvPicPr>
          <p:cNvPr id="9" name="Image 3" descr="preencoded.png"/>
          <p:cNvPicPr>
            <a:picLocks noChangeAspect="1"/>
          </p:cNvPicPr>
          <p:nvPr/>
        </p:nvPicPr>
        <p:blipFill>
          <a:blip r:embed="rId6"/>
          <a:stretch>
            <a:fillRect/>
          </a:stretch>
        </p:blipFill>
        <p:spPr>
          <a:xfrm>
            <a:off x="4417576" y="3401735"/>
            <a:ext cx="1013341" cy="2059424"/>
          </a:xfrm>
          <a:prstGeom prst="rect">
            <a:avLst/>
          </a:prstGeom>
        </p:spPr>
      </p:pic>
      <p:sp>
        <p:nvSpPr>
          <p:cNvPr id="10" name="Text 4"/>
          <p:cNvSpPr/>
          <p:nvPr/>
        </p:nvSpPr>
        <p:spPr>
          <a:xfrm>
            <a:off x="5734883" y="3604379"/>
            <a:ext cx="2640925" cy="316706"/>
          </a:xfrm>
          <a:prstGeom prst="rect">
            <a:avLst/>
          </a:prstGeom>
          <a:noFill/>
          <a:ln/>
        </p:spPr>
        <p:txBody>
          <a:bodyPr wrap="none" rtlCol="0" anchor="t"/>
          <a:lstStyle/>
          <a:p>
            <a:pPr marL="0" indent="0" algn="l">
              <a:lnSpc>
                <a:spcPts val="2494"/>
              </a:lnSpc>
              <a:buNone/>
            </a:pPr>
            <a:r>
              <a:rPr lang="en-US" sz="1995" b="1" dirty="0">
                <a:solidFill>
                  <a:srgbClr val="403C4E"/>
                </a:solidFill>
                <a:latin typeface="Merriweather" pitchFamily="34" charset="0"/>
                <a:ea typeface="Merriweather" pitchFamily="34" charset="-122"/>
                <a:cs typeface="Merriweather" pitchFamily="34" charset="-120"/>
              </a:rPr>
              <a:t>Collaborative Efforts</a:t>
            </a:r>
            <a:endParaRPr lang="en-US" sz="1995" dirty="0"/>
          </a:p>
        </p:txBody>
      </p:sp>
      <p:sp>
        <p:nvSpPr>
          <p:cNvPr id="11" name="Text 5"/>
          <p:cNvSpPr/>
          <p:nvPr/>
        </p:nvSpPr>
        <p:spPr>
          <a:xfrm>
            <a:off x="5734883" y="4042648"/>
            <a:ext cx="8135541" cy="1215866"/>
          </a:xfrm>
          <a:prstGeom prst="rect">
            <a:avLst/>
          </a:prstGeom>
          <a:noFill/>
          <a:ln/>
        </p:spPr>
        <p:txBody>
          <a:bodyPr wrap="square" rtlCol="0" anchor="t"/>
          <a:lstStyle/>
          <a:p>
            <a:pPr marL="0" indent="0" algn="l">
              <a:lnSpc>
                <a:spcPts val="2394"/>
              </a:lnSpc>
              <a:buNone/>
            </a:pPr>
            <a:r>
              <a:rPr lang="en-US" sz="1596" dirty="0">
                <a:solidFill>
                  <a:srgbClr val="403C4E"/>
                </a:solidFill>
                <a:latin typeface="Open Sans" pitchFamily="34" charset="0"/>
                <a:ea typeface="Open Sans" pitchFamily="34" charset="-122"/>
                <a:cs typeface="Open Sans" pitchFamily="34" charset="-120"/>
              </a:rPr>
              <a:t>The ongoing partnership between the Mumbai Traffic Control Branch and the Bloomberg Philanthropies Initiative for Global Road Safety underscores the importance of multi-stakeholder collaboration in addressing the complex challenge of road safety.</a:t>
            </a:r>
            <a:endParaRPr lang="en-US" sz="1596" dirty="0"/>
          </a:p>
        </p:txBody>
      </p:sp>
      <p:pic>
        <p:nvPicPr>
          <p:cNvPr id="12" name="Image 4" descr="preencoded.png"/>
          <p:cNvPicPr>
            <a:picLocks noChangeAspect="1"/>
          </p:cNvPicPr>
          <p:nvPr/>
        </p:nvPicPr>
        <p:blipFill>
          <a:blip r:embed="rId7"/>
          <a:stretch>
            <a:fillRect/>
          </a:stretch>
        </p:blipFill>
        <p:spPr>
          <a:xfrm>
            <a:off x="4417576" y="5461159"/>
            <a:ext cx="1013341" cy="2059424"/>
          </a:xfrm>
          <a:prstGeom prst="rect">
            <a:avLst/>
          </a:prstGeom>
        </p:spPr>
      </p:pic>
      <p:sp>
        <p:nvSpPr>
          <p:cNvPr id="13" name="Text 6"/>
          <p:cNvSpPr/>
          <p:nvPr/>
        </p:nvSpPr>
        <p:spPr>
          <a:xfrm>
            <a:off x="5734883" y="5663803"/>
            <a:ext cx="3083600" cy="316706"/>
          </a:xfrm>
          <a:prstGeom prst="rect">
            <a:avLst/>
          </a:prstGeom>
          <a:noFill/>
          <a:ln/>
        </p:spPr>
        <p:txBody>
          <a:bodyPr wrap="none" rtlCol="0" anchor="t"/>
          <a:lstStyle/>
          <a:p>
            <a:pPr marL="0" indent="0" algn="l">
              <a:lnSpc>
                <a:spcPts val="2494"/>
              </a:lnSpc>
              <a:buNone/>
            </a:pPr>
            <a:r>
              <a:rPr lang="en-US" sz="1995" b="1" dirty="0">
                <a:solidFill>
                  <a:srgbClr val="403C4E"/>
                </a:solidFill>
                <a:latin typeface="Merriweather" pitchFamily="34" charset="0"/>
                <a:ea typeface="Merriweather" pitchFamily="34" charset="-122"/>
                <a:cs typeface="Merriweather" pitchFamily="34" charset="-120"/>
              </a:rPr>
              <a:t>Continued Commitment</a:t>
            </a:r>
            <a:endParaRPr lang="en-US" sz="1995" dirty="0"/>
          </a:p>
        </p:txBody>
      </p:sp>
      <p:sp>
        <p:nvSpPr>
          <p:cNvPr id="14" name="Text 7"/>
          <p:cNvSpPr/>
          <p:nvPr/>
        </p:nvSpPr>
        <p:spPr>
          <a:xfrm>
            <a:off x="5734883" y="6102072"/>
            <a:ext cx="8135541" cy="1215866"/>
          </a:xfrm>
          <a:prstGeom prst="rect">
            <a:avLst/>
          </a:prstGeom>
          <a:noFill/>
          <a:ln/>
        </p:spPr>
        <p:txBody>
          <a:bodyPr wrap="square" rtlCol="0" anchor="t"/>
          <a:lstStyle/>
          <a:p>
            <a:pPr marL="0" indent="0" algn="l">
              <a:lnSpc>
                <a:spcPts val="2394"/>
              </a:lnSpc>
              <a:buNone/>
            </a:pPr>
            <a:r>
              <a:rPr lang="en-US" sz="1596" dirty="0">
                <a:solidFill>
                  <a:srgbClr val="403C4E"/>
                </a:solidFill>
                <a:latin typeface="Open Sans" pitchFamily="34" charset="0"/>
                <a:ea typeface="Open Sans" pitchFamily="34" charset="-122"/>
                <a:cs typeface="Open Sans" pitchFamily="34" charset="-120"/>
              </a:rPr>
              <a:t>Mumbai's steady progress in reducing road traffic deaths and injuries over the past six years demonstrates the city's unwavering commitment to creating a safer transportation system for all road users, a commitment that must be sustained and strengthened in the years to come.</a:t>
            </a:r>
            <a:endParaRPr lang="en-US" sz="1596"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923330"/>
            <a:ext cx="555498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A Vision for Zero</a:t>
            </a:r>
            <a:endParaRPr lang="en-US" sz="4374" dirty="0"/>
          </a:p>
        </p:txBody>
      </p:sp>
      <p:sp>
        <p:nvSpPr>
          <p:cNvPr id="5" name="Shape 2"/>
          <p:cNvSpPr/>
          <p:nvPr/>
        </p:nvSpPr>
        <p:spPr>
          <a:xfrm>
            <a:off x="2037993" y="2062043"/>
            <a:ext cx="10554414" cy="5244227"/>
          </a:xfrm>
          <a:prstGeom prst="roundRect">
            <a:avLst>
              <a:gd name="adj" fmla="val 1907"/>
            </a:avLst>
          </a:prstGeom>
          <a:noFill/>
          <a:ln w="7620">
            <a:solidFill>
              <a:srgbClr val="000000">
                <a:alpha val="8000"/>
              </a:srgbClr>
            </a:solidFill>
            <a:prstDash val="solid"/>
          </a:ln>
        </p:spPr>
      </p:sp>
      <p:sp>
        <p:nvSpPr>
          <p:cNvPr id="6" name="Shape 3"/>
          <p:cNvSpPr/>
          <p:nvPr/>
        </p:nvSpPr>
        <p:spPr>
          <a:xfrm>
            <a:off x="2045613" y="2069663"/>
            <a:ext cx="10539174" cy="948214"/>
          </a:xfrm>
          <a:prstGeom prst="rect">
            <a:avLst/>
          </a:prstGeom>
          <a:solidFill>
            <a:srgbClr val="FFFFFF">
              <a:alpha val="4000"/>
            </a:srgbClr>
          </a:solidFill>
          <a:ln/>
        </p:spPr>
      </p:sp>
      <p:sp>
        <p:nvSpPr>
          <p:cNvPr id="7" name="Text 4"/>
          <p:cNvSpPr/>
          <p:nvPr/>
        </p:nvSpPr>
        <p:spPr>
          <a:xfrm>
            <a:off x="2268022" y="2210514"/>
            <a:ext cx="2186583" cy="66651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Vulnerable Road Users</a:t>
            </a:r>
            <a:endParaRPr lang="en-US" sz="1750" dirty="0"/>
          </a:p>
        </p:txBody>
      </p:sp>
      <p:sp>
        <p:nvSpPr>
          <p:cNvPr id="8" name="Text 5"/>
          <p:cNvSpPr/>
          <p:nvPr/>
        </p:nvSpPr>
        <p:spPr>
          <a:xfrm>
            <a:off x="4906566" y="2210514"/>
            <a:ext cx="2182773" cy="66651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Targeted Infrastructure</a:t>
            </a:r>
            <a:endParaRPr lang="en-US" sz="1750" dirty="0"/>
          </a:p>
        </p:txBody>
      </p:sp>
      <p:sp>
        <p:nvSpPr>
          <p:cNvPr id="9" name="Text 6"/>
          <p:cNvSpPr/>
          <p:nvPr/>
        </p:nvSpPr>
        <p:spPr>
          <a:xfrm>
            <a:off x="7541300" y="2210514"/>
            <a:ext cx="2182773" cy="66651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Enforcement and Education</a:t>
            </a:r>
            <a:endParaRPr lang="en-US" sz="1750" dirty="0"/>
          </a:p>
        </p:txBody>
      </p:sp>
      <p:sp>
        <p:nvSpPr>
          <p:cNvPr id="10" name="Text 7"/>
          <p:cNvSpPr/>
          <p:nvPr/>
        </p:nvSpPr>
        <p:spPr>
          <a:xfrm>
            <a:off x="10176034" y="2210514"/>
            <a:ext cx="2186583" cy="66651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Collaborative Approach</a:t>
            </a:r>
            <a:endParaRPr lang="en-US" sz="1750" dirty="0"/>
          </a:p>
        </p:txBody>
      </p:sp>
      <p:sp>
        <p:nvSpPr>
          <p:cNvPr id="11" name="Shape 8"/>
          <p:cNvSpPr/>
          <p:nvPr/>
        </p:nvSpPr>
        <p:spPr>
          <a:xfrm>
            <a:off x="2045613" y="3017877"/>
            <a:ext cx="10539174" cy="4280773"/>
          </a:xfrm>
          <a:prstGeom prst="rect">
            <a:avLst/>
          </a:prstGeom>
          <a:solidFill>
            <a:srgbClr val="000000">
              <a:alpha val="4000"/>
            </a:srgbClr>
          </a:solidFill>
          <a:ln/>
        </p:spPr>
      </p:sp>
      <p:sp>
        <p:nvSpPr>
          <p:cNvPr id="12" name="Text 9"/>
          <p:cNvSpPr/>
          <p:nvPr/>
        </p:nvSpPr>
        <p:spPr>
          <a:xfrm>
            <a:off x="2268022" y="3158728"/>
            <a:ext cx="2186583" cy="233279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Prioritize the safety of pedestrians, motorcyclists, and cyclists through dedicated infrastructure and safety measures.</a:t>
            </a:r>
            <a:endParaRPr lang="en-US" sz="1750" dirty="0"/>
          </a:p>
        </p:txBody>
      </p:sp>
      <p:sp>
        <p:nvSpPr>
          <p:cNvPr id="13" name="Text 10"/>
          <p:cNvSpPr/>
          <p:nvPr/>
        </p:nvSpPr>
        <p:spPr>
          <a:xfrm>
            <a:off x="4906566" y="3158728"/>
            <a:ext cx="2182773" cy="3665815"/>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Implement road design improvements, such as pedestrian crossings, traffic calming measures, and dedicated cycling lanes, to create a safer environment for all road users.</a:t>
            </a:r>
            <a:endParaRPr lang="en-US" sz="1750" dirty="0"/>
          </a:p>
        </p:txBody>
      </p:sp>
      <p:sp>
        <p:nvSpPr>
          <p:cNvPr id="14" name="Text 11"/>
          <p:cNvSpPr/>
          <p:nvPr/>
        </p:nvSpPr>
        <p:spPr>
          <a:xfrm>
            <a:off x="7541300" y="3158728"/>
            <a:ext cx="2182773" cy="3999071"/>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Strengthen enforcement of traffic laws and promote public awareness campaigns to address risky behaviors like speeding, drink-driving, and non-use of helmets and seatbelts.</a:t>
            </a:r>
            <a:endParaRPr lang="en-US" sz="1750" dirty="0"/>
          </a:p>
        </p:txBody>
      </p:sp>
      <p:sp>
        <p:nvSpPr>
          <p:cNvPr id="15" name="Text 12"/>
          <p:cNvSpPr/>
          <p:nvPr/>
        </p:nvSpPr>
        <p:spPr>
          <a:xfrm>
            <a:off x="10176034" y="3158728"/>
            <a:ext cx="2186583" cy="3999071"/>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Foster continued collaboration between government agencies, civil society, and international partners to develop and implement comprehensive road safety strategies for Mumbai.</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348389" y="2399467"/>
            <a:ext cx="5228153"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Conclusion</a:t>
            </a:r>
            <a:endParaRPr lang="en-US" sz="4117" dirty="0"/>
          </a:p>
        </p:txBody>
      </p:sp>
      <p:sp>
        <p:nvSpPr>
          <p:cNvPr id="5" name="Text 2"/>
          <p:cNvSpPr/>
          <p:nvPr/>
        </p:nvSpPr>
        <p:spPr>
          <a:xfrm>
            <a:off x="2348389" y="3497223"/>
            <a:ext cx="9933503" cy="2332792"/>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The road congestion challenge in Greater Mumbai requires a comprehensive and strategic approach to address the pressing issues and ensure a more efficient, accessible, and environmentally friendly transportation system. This report has outlined a detailed plan of action, including short-term solutions and long-term strategies, to tackle the problem. By implementing these recommendations and fostering collaboration among various stakeholders, MCGM can create a more livable and economically vibrant city for its residents. The successful execution of this plan will not only improve the quality of life for the citizens but also contribute to the overall development and growth of Greater Mumbai.</a:t>
            </a:r>
            <a:endParaRPr lang="en-US" sz="17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609600"/>
            <a:ext cx="10972800" cy="1600200"/>
          </a:xfrm>
        </p:spPr>
        <p:txBody>
          <a:bodyPr>
            <a:normAutofit/>
          </a:bodyPr>
          <a:lstStyle/>
          <a:p>
            <a:pPr algn="l"/>
            <a:r>
              <a:rPr lang="en-US" sz="4000" b="1" dirty="0">
                <a:latin typeface="adonis-web"/>
              </a:rPr>
              <a:t>Reference</a:t>
            </a:r>
            <a:endParaRPr lang="en-IN" sz="4000" b="1" dirty="0">
              <a:latin typeface="adonis-web"/>
            </a:endParaRPr>
          </a:p>
        </p:txBody>
      </p:sp>
      <p:sp>
        <p:nvSpPr>
          <p:cNvPr id="3" name="Subtitle 2"/>
          <p:cNvSpPr>
            <a:spLocks noGrp="1"/>
          </p:cNvSpPr>
          <p:nvPr>
            <p:ph type="subTitle" idx="1"/>
          </p:nvPr>
        </p:nvSpPr>
        <p:spPr>
          <a:xfrm>
            <a:off x="1828800" y="2880360"/>
            <a:ext cx="10972800" cy="3429000"/>
          </a:xfrm>
        </p:spPr>
        <p:txBody>
          <a:bodyPr>
            <a:normAutofit fontScale="92500" lnSpcReduction="20000"/>
          </a:bodyPr>
          <a:lstStyle/>
          <a:p>
            <a:pPr marL="342900" indent="-342900" algn="l" fontAlgn="base">
              <a:buFont typeface="+mj-lt"/>
              <a:buAutoNum type="arabicPeriod"/>
            </a:pPr>
            <a:r>
              <a:rPr lang="en-IN" sz="1900" dirty="0">
                <a:latin typeface="Open Sans"/>
              </a:rPr>
              <a:t>Mumbai Traffic Police website(for traffic and accident data both)</a:t>
            </a:r>
          </a:p>
          <a:p>
            <a:pPr marL="342900" indent="-342900" algn="l" fontAlgn="base">
              <a:buFont typeface="+mj-lt"/>
              <a:buAutoNum type="arabicPeriod"/>
            </a:pPr>
            <a:r>
              <a:rPr lang="en-IN" sz="1900" dirty="0">
                <a:latin typeface="Open Sans"/>
              </a:rPr>
              <a:t>TomTom traffic index</a:t>
            </a:r>
          </a:p>
          <a:p>
            <a:pPr marL="342900" indent="-342900" algn="l" fontAlgn="base">
              <a:buFont typeface="+mj-lt"/>
              <a:buAutoNum type="arabicPeriod"/>
            </a:pPr>
            <a:r>
              <a:rPr lang="en-IN" sz="1900" dirty="0">
                <a:latin typeface="Open Sans"/>
              </a:rPr>
              <a:t>MSRDC website</a:t>
            </a:r>
          </a:p>
          <a:p>
            <a:pPr marL="342900" indent="-342900" algn="l" fontAlgn="base">
              <a:buFont typeface="+mj-lt"/>
              <a:buAutoNum type="arabicPeriod"/>
            </a:pPr>
            <a:r>
              <a:rPr lang="en-IN" sz="1900" dirty="0" err="1">
                <a:latin typeface="Open Sans"/>
              </a:rPr>
              <a:t>Brihanmumbai</a:t>
            </a:r>
            <a:r>
              <a:rPr lang="en-IN" sz="1900" dirty="0">
                <a:latin typeface="Open Sans"/>
              </a:rPr>
              <a:t> electric supply and transport </a:t>
            </a:r>
          </a:p>
          <a:p>
            <a:pPr marL="342900" indent="-342900" algn="l" fontAlgn="base">
              <a:buFont typeface="+mj-lt"/>
              <a:buAutoNum type="arabicPeriod"/>
            </a:pPr>
            <a:r>
              <a:rPr lang="en-IN" sz="1900" dirty="0">
                <a:latin typeface="Open Sans"/>
              </a:rPr>
              <a:t>MMRDA </a:t>
            </a:r>
          </a:p>
          <a:p>
            <a:pPr marL="342900" indent="-342900" algn="l" fontAlgn="base">
              <a:buFont typeface="+mj-lt"/>
              <a:buAutoNum type="arabicPeriod"/>
            </a:pPr>
            <a:r>
              <a:rPr lang="en-IN" sz="1900" dirty="0">
                <a:latin typeface="Open Sans"/>
              </a:rPr>
              <a:t>Indian railways</a:t>
            </a:r>
          </a:p>
          <a:p>
            <a:pPr marL="342900" indent="-342900" algn="l" fontAlgn="base">
              <a:buFont typeface="+mj-lt"/>
              <a:buAutoNum type="arabicPeriod"/>
            </a:pPr>
            <a:r>
              <a:rPr lang="en-IN" sz="1900" dirty="0">
                <a:latin typeface="Open Sans"/>
              </a:rPr>
              <a:t>MPCB(for pollution data)</a:t>
            </a:r>
          </a:p>
          <a:p>
            <a:pPr marL="342900" indent="-342900" algn="l" fontAlgn="base">
              <a:buFont typeface="+mj-lt"/>
              <a:buAutoNum type="arabicPeriod"/>
            </a:pPr>
            <a:r>
              <a:rPr lang="en-IN" sz="1900" dirty="0">
                <a:latin typeface="Open Sans"/>
              </a:rPr>
              <a:t>NCRB(for road accidents and such)</a:t>
            </a:r>
          </a:p>
          <a:p>
            <a:pPr marL="342900" indent="-342900" algn="l" fontAlgn="base">
              <a:buFont typeface="+mj-lt"/>
              <a:buAutoNum type="arabicPeriod"/>
            </a:pPr>
            <a:r>
              <a:rPr lang="en-IN" sz="1900" dirty="0">
                <a:latin typeface="Open Sans"/>
              </a:rPr>
              <a:t>Smart City mission(for innovative solutions campaign)</a:t>
            </a:r>
          </a:p>
          <a:p>
            <a:pPr marL="342900" indent="-342900" algn="l" fontAlgn="base">
              <a:buFont typeface="+mj-lt"/>
              <a:buAutoNum type="arabicPeriod"/>
            </a:pPr>
            <a:r>
              <a:rPr lang="en-IN" sz="1900" dirty="0">
                <a:latin typeface="Open Sans"/>
              </a:rPr>
              <a:t>NIUA(urban mobility and smart City tech)</a:t>
            </a:r>
          </a:p>
          <a:p>
            <a:pPr algn="l"/>
            <a:endParaRPr lang="en-IN" sz="1800" dirty="0">
              <a:latin typeface="Open Sans"/>
            </a:endParaRPr>
          </a:p>
        </p:txBody>
      </p:sp>
    </p:spTree>
    <p:extLst>
      <p:ext uri="{BB962C8B-B14F-4D97-AF65-F5344CB8AC3E}">
        <p14:creationId xmlns:p14="http://schemas.microsoft.com/office/powerpoint/2010/main" xmlns="" val="2978871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1772245"/>
            <a:ext cx="8289250"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Vulnerable Road Users at Risk</a:t>
            </a:r>
            <a:endParaRPr lang="en-US" sz="4374" dirty="0"/>
          </a:p>
        </p:txBody>
      </p:sp>
      <p:sp>
        <p:nvSpPr>
          <p:cNvPr id="5" name="Text 2"/>
          <p:cNvSpPr/>
          <p:nvPr/>
        </p:nvSpPr>
        <p:spPr>
          <a:xfrm>
            <a:off x="2037993" y="302204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Pedestrians</a:t>
            </a:r>
            <a:endParaRPr lang="en-US" sz="2187" dirty="0"/>
          </a:p>
        </p:txBody>
      </p:sp>
      <p:sp>
        <p:nvSpPr>
          <p:cNvPr id="6" name="Text 3"/>
          <p:cNvSpPr/>
          <p:nvPr/>
        </p:nvSpPr>
        <p:spPr>
          <a:xfrm>
            <a:off x="2037993" y="3591401"/>
            <a:ext cx="3156347" cy="233279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Pedestrians accounted for 42% of all road traffic deaths in Mumbai in 2020, highlighting the urgent need for improved infrastructure and safety measures to protect this vulnerable group.</a:t>
            </a:r>
            <a:endParaRPr lang="en-US" sz="1750" dirty="0"/>
          </a:p>
        </p:txBody>
      </p:sp>
      <p:sp>
        <p:nvSpPr>
          <p:cNvPr id="7" name="Text 4"/>
          <p:cNvSpPr/>
          <p:nvPr/>
        </p:nvSpPr>
        <p:spPr>
          <a:xfrm>
            <a:off x="5743932" y="302204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Motorcyclists</a:t>
            </a:r>
            <a:endParaRPr lang="en-US" sz="2187" dirty="0"/>
          </a:p>
        </p:txBody>
      </p:sp>
      <p:sp>
        <p:nvSpPr>
          <p:cNvPr id="8" name="Text 5"/>
          <p:cNvSpPr/>
          <p:nvPr/>
        </p:nvSpPr>
        <p:spPr>
          <a:xfrm>
            <a:off x="5743932" y="3591401"/>
            <a:ext cx="3156347" cy="2332792"/>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Motorcyclists, including both drivers and passengers, made up 49% of road traffic fatalities, underscoring the importance of helmet use and other safety interventions for this road user group.</a:t>
            </a:r>
            <a:endParaRPr lang="en-US" sz="1750" dirty="0"/>
          </a:p>
        </p:txBody>
      </p:sp>
      <p:sp>
        <p:nvSpPr>
          <p:cNvPr id="9" name="Text 6"/>
          <p:cNvSpPr/>
          <p:nvPr/>
        </p:nvSpPr>
        <p:spPr>
          <a:xfrm>
            <a:off x="9449872" y="302204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Cyclists</a:t>
            </a:r>
            <a:endParaRPr lang="en-US" sz="2187" dirty="0"/>
          </a:p>
        </p:txBody>
      </p:sp>
      <p:sp>
        <p:nvSpPr>
          <p:cNvPr id="10" name="Text 7"/>
          <p:cNvSpPr/>
          <p:nvPr/>
        </p:nvSpPr>
        <p:spPr>
          <a:xfrm>
            <a:off x="9449872" y="3591401"/>
            <a:ext cx="3156347" cy="2666048"/>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Cyclists accounted for 2% of road traffic deaths, emphasizing the need for dedicated cycling infrastructure and awareness campaigns to improve safety for this mode of transportation.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926663"/>
            <a:ext cx="9297353"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Demographic Patterns in Crashes</a:t>
            </a:r>
            <a:endParaRPr lang="en-US" sz="4374" dirty="0"/>
          </a:p>
        </p:txBody>
      </p:sp>
      <p:sp>
        <p:nvSpPr>
          <p:cNvPr id="6" name="Shape 2"/>
          <p:cNvSpPr/>
          <p:nvPr/>
        </p:nvSpPr>
        <p:spPr>
          <a:xfrm>
            <a:off x="4490799" y="2204204"/>
            <a:ext cx="499943" cy="499943"/>
          </a:xfrm>
          <a:prstGeom prst="roundRect">
            <a:avLst>
              <a:gd name="adj" fmla="val 20000"/>
            </a:avLst>
          </a:prstGeom>
          <a:solidFill>
            <a:srgbClr val="FFD8CC"/>
          </a:solidFill>
          <a:ln w="7620">
            <a:solidFill>
              <a:srgbClr val="E5BEB2"/>
            </a:solidFill>
            <a:prstDash val="solid"/>
          </a:ln>
        </p:spPr>
      </p:sp>
      <p:sp>
        <p:nvSpPr>
          <p:cNvPr id="7" name="Text 3"/>
          <p:cNvSpPr/>
          <p:nvPr/>
        </p:nvSpPr>
        <p:spPr>
          <a:xfrm>
            <a:off x="4664393" y="2287548"/>
            <a:ext cx="152638" cy="333256"/>
          </a:xfrm>
          <a:prstGeom prst="rect">
            <a:avLst/>
          </a:prstGeom>
          <a:noFill/>
          <a:ln/>
        </p:spPr>
        <p:txBody>
          <a:bodyPr wrap="none" rtlCol="0" anchor="t"/>
          <a:lstStyle/>
          <a:p>
            <a:pPr marL="0" indent="0" algn="ctr">
              <a:lnSpc>
                <a:spcPts val="2624"/>
              </a:lnSpc>
              <a:buNone/>
            </a:pPr>
            <a:r>
              <a:rPr lang="en-US" sz="2624" b="1" dirty="0">
                <a:solidFill>
                  <a:srgbClr val="403C4E"/>
                </a:solidFill>
                <a:latin typeface="Merriweather" pitchFamily="34" charset="0"/>
                <a:ea typeface="Merriweather" pitchFamily="34" charset="-122"/>
                <a:cs typeface="Merriweather" pitchFamily="34" charset="-120"/>
              </a:rPr>
              <a:t>1</a:t>
            </a:r>
            <a:endParaRPr lang="en-US" sz="2624" dirty="0"/>
          </a:p>
        </p:txBody>
      </p:sp>
      <p:sp>
        <p:nvSpPr>
          <p:cNvPr id="8" name="Text 4"/>
          <p:cNvSpPr/>
          <p:nvPr/>
        </p:nvSpPr>
        <p:spPr>
          <a:xfrm>
            <a:off x="5212913" y="220420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Gender Disparity</a:t>
            </a:r>
            <a:endParaRPr lang="en-US" sz="2187" dirty="0"/>
          </a:p>
        </p:txBody>
      </p:sp>
      <p:sp>
        <p:nvSpPr>
          <p:cNvPr id="9" name="Text 5"/>
          <p:cNvSpPr/>
          <p:nvPr/>
        </p:nvSpPr>
        <p:spPr>
          <a:xfrm>
            <a:off x="5212913" y="2684621"/>
            <a:ext cx="3820001" cy="1999536"/>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Men accounted for 87% of road traffic deaths and 79% of non-fatal injuries, highlighting the need to understand and address the underlying factors contributing to this gender gap.</a:t>
            </a:r>
            <a:endParaRPr lang="en-US" sz="1750" dirty="0"/>
          </a:p>
        </p:txBody>
      </p:sp>
      <p:sp>
        <p:nvSpPr>
          <p:cNvPr id="10" name="Shape 6"/>
          <p:cNvSpPr/>
          <p:nvPr/>
        </p:nvSpPr>
        <p:spPr>
          <a:xfrm>
            <a:off x="9255085" y="2204204"/>
            <a:ext cx="499943" cy="499943"/>
          </a:xfrm>
          <a:prstGeom prst="roundRect">
            <a:avLst>
              <a:gd name="adj" fmla="val 20000"/>
            </a:avLst>
          </a:prstGeom>
          <a:solidFill>
            <a:srgbClr val="FFD8CC"/>
          </a:solidFill>
          <a:ln w="7620">
            <a:solidFill>
              <a:srgbClr val="E5BEB2"/>
            </a:solidFill>
            <a:prstDash val="solid"/>
          </a:ln>
        </p:spPr>
      </p:sp>
      <p:sp>
        <p:nvSpPr>
          <p:cNvPr id="11" name="Text 7"/>
          <p:cNvSpPr/>
          <p:nvPr/>
        </p:nvSpPr>
        <p:spPr>
          <a:xfrm>
            <a:off x="9404152" y="2287548"/>
            <a:ext cx="201692" cy="333256"/>
          </a:xfrm>
          <a:prstGeom prst="rect">
            <a:avLst/>
          </a:prstGeom>
          <a:noFill/>
          <a:ln/>
        </p:spPr>
        <p:txBody>
          <a:bodyPr wrap="none" rtlCol="0" anchor="t"/>
          <a:lstStyle/>
          <a:p>
            <a:pPr marL="0" indent="0" algn="ctr">
              <a:lnSpc>
                <a:spcPts val="2624"/>
              </a:lnSpc>
              <a:buNone/>
            </a:pPr>
            <a:r>
              <a:rPr lang="en-US" sz="2624" b="1" dirty="0">
                <a:solidFill>
                  <a:srgbClr val="403C4E"/>
                </a:solidFill>
                <a:latin typeface="Merriweather" pitchFamily="34" charset="0"/>
                <a:ea typeface="Merriweather" pitchFamily="34" charset="-122"/>
                <a:cs typeface="Merriweather" pitchFamily="34" charset="-120"/>
              </a:rPr>
              <a:t>2</a:t>
            </a:r>
            <a:endParaRPr lang="en-US" sz="2624" dirty="0"/>
          </a:p>
        </p:txBody>
      </p:sp>
      <p:sp>
        <p:nvSpPr>
          <p:cNvPr id="12" name="Text 8"/>
          <p:cNvSpPr/>
          <p:nvPr/>
        </p:nvSpPr>
        <p:spPr>
          <a:xfrm>
            <a:off x="9977199" y="2204204"/>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Age Vulnerability</a:t>
            </a:r>
            <a:endParaRPr lang="en-US" sz="2187" dirty="0"/>
          </a:p>
        </p:txBody>
      </p:sp>
      <p:sp>
        <p:nvSpPr>
          <p:cNvPr id="13" name="Text 9"/>
          <p:cNvSpPr/>
          <p:nvPr/>
        </p:nvSpPr>
        <p:spPr>
          <a:xfrm>
            <a:off x="9977199" y="2684621"/>
            <a:ext cx="3820001" cy="2666048"/>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Young men aged 20-34 years made up the highest number of road traffic fatalities, as well as the majority of motorcycle-related deaths, underscoring the importance of targeted interventions for this high-risk group.</a:t>
            </a:r>
            <a:endParaRPr lang="en-US" sz="1750" dirty="0"/>
          </a:p>
        </p:txBody>
      </p:sp>
      <p:sp>
        <p:nvSpPr>
          <p:cNvPr id="14" name="Shape 10"/>
          <p:cNvSpPr/>
          <p:nvPr/>
        </p:nvSpPr>
        <p:spPr>
          <a:xfrm>
            <a:off x="4490799" y="5822752"/>
            <a:ext cx="499943" cy="499943"/>
          </a:xfrm>
          <a:prstGeom prst="roundRect">
            <a:avLst>
              <a:gd name="adj" fmla="val 20000"/>
            </a:avLst>
          </a:prstGeom>
          <a:solidFill>
            <a:srgbClr val="FFD8CC"/>
          </a:solidFill>
          <a:ln w="7620">
            <a:solidFill>
              <a:srgbClr val="E5BEB2"/>
            </a:solidFill>
            <a:prstDash val="solid"/>
          </a:ln>
        </p:spPr>
      </p:sp>
      <p:sp>
        <p:nvSpPr>
          <p:cNvPr id="15" name="Text 11"/>
          <p:cNvSpPr/>
          <p:nvPr/>
        </p:nvSpPr>
        <p:spPr>
          <a:xfrm>
            <a:off x="4646414" y="5906095"/>
            <a:ext cx="188714" cy="333256"/>
          </a:xfrm>
          <a:prstGeom prst="rect">
            <a:avLst/>
          </a:prstGeom>
          <a:noFill/>
          <a:ln/>
        </p:spPr>
        <p:txBody>
          <a:bodyPr wrap="none" rtlCol="0" anchor="t"/>
          <a:lstStyle/>
          <a:p>
            <a:pPr marL="0" indent="0" algn="ctr">
              <a:lnSpc>
                <a:spcPts val="2624"/>
              </a:lnSpc>
              <a:buNone/>
            </a:pPr>
            <a:r>
              <a:rPr lang="en-US" sz="2624" b="1" dirty="0">
                <a:solidFill>
                  <a:srgbClr val="403C4E"/>
                </a:solidFill>
                <a:latin typeface="Merriweather" pitchFamily="34" charset="0"/>
                <a:ea typeface="Merriweather" pitchFamily="34" charset="-122"/>
                <a:cs typeface="Merriweather" pitchFamily="34" charset="-120"/>
              </a:rPr>
              <a:t>3</a:t>
            </a:r>
            <a:endParaRPr lang="en-US" sz="2624" dirty="0"/>
          </a:p>
        </p:txBody>
      </p:sp>
      <p:sp>
        <p:nvSpPr>
          <p:cNvPr id="16" name="Text 12"/>
          <p:cNvSpPr/>
          <p:nvPr/>
        </p:nvSpPr>
        <p:spPr>
          <a:xfrm>
            <a:off x="5212913" y="5822752"/>
            <a:ext cx="2777490" cy="347186"/>
          </a:xfrm>
          <a:prstGeom prst="rect">
            <a:avLst/>
          </a:prstGeom>
          <a:noFill/>
          <a:ln/>
        </p:spPr>
        <p:txBody>
          <a:bodyPr wrap="none" rtlCol="0" anchor="t"/>
          <a:lstStyle/>
          <a:p>
            <a:pPr marL="0" indent="0">
              <a:lnSpc>
                <a:spcPts val="2734"/>
              </a:lnSpc>
              <a:buNone/>
            </a:pPr>
            <a:r>
              <a:rPr lang="en-US" sz="2187" b="1" dirty="0">
                <a:solidFill>
                  <a:srgbClr val="403C4E"/>
                </a:solidFill>
                <a:latin typeface="Merriweather" pitchFamily="34" charset="0"/>
                <a:ea typeface="Merriweather" pitchFamily="34" charset="-122"/>
                <a:cs typeface="Merriweather" pitchFamily="34" charset="-120"/>
              </a:rPr>
              <a:t>Elderly Pedestrians</a:t>
            </a:r>
            <a:endParaRPr lang="en-US" sz="2187" dirty="0"/>
          </a:p>
        </p:txBody>
      </p:sp>
      <p:sp>
        <p:nvSpPr>
          <p:cNvPr id="17" name="Text 13"/>
          <p:cNvSpPr/>
          <p:nvPr/>
        </p:nvSpPr>
        <p:spPr>
          <a:xfrm>
            <a:off x="5212913" y="6303169"/>
            <a:ext cx="8584287" cy="999768"/>
          </a:xfrm>
          <a:prstGeom prst="rect">
            <a:avLst/>
          </a:prstGeom>
          <a:noFill/>
          <a:ln/>
        </p:spPr>
        <p:txBody>
          <a:bodyPr wrap="square" rtlCol="0" anchor="t"/>
          <a:lstStyle/>
          <a:p>
            <a:pPr marL="0" indent="0">
              <a:lnSpc>
                <a:spcPts val="2624"/>
              </a:lnSpc>
              <a:buNone/>
            </a:pPr>
            <a:r>
              <a:rPr lang="en-US" sz="1750" dirty="0">
                <a:solidFill>
                  <a:srgbClr val="403C4E"/>
                </a:solidFill>
                <a:latin typeface="Open Sans" pitchFamily="34" charset="0"/>
                <a:ea typeface="Open Sans" pitchFamily="34" charset="-122"/>
                <a:cs typeface="Open Sans" pitchFamily="34" charset="-120"/>
              </a:rPr>
              <a:t>Older adults, particularly those over 60 years of age, had the highest pedestrian fatality rates, emphasizing the need for infrastructure and safety measures that prioritize the needs of this vulnerable population.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75678" y="601385"/>
            <a:ext cx="9336643" cy="1363504"/>
          </a:xfrm>
          <a:prstGeom prst="rect">
            <a:avLst/>
          </a:prstGeom>
          <a:noFill/>
          <a:ln/>
        </p:spPr>
        <p:txBody>
          <a:bodyPr wrap="square" rtlCol="0" anchor="t"/>
          <a:lstStyle/>
          <a:p>
            <a:pPr marL="0" indent="0">
              <a:lnSpc>
                <a:spcPts val="5368"/>
              </a:lnSpc>
              <a:buNone/>
            </a:pPr>
            <a:r>
              <a:rPr lang="en-US" sz="4294" b="1" dirty="0">
                <a:solidFill>
                  <a:srgbClr val="403C4E"/>
                </a:solidFill>
                <a:latin typeface="Merriweather" pitchFamily="34" charset="0"/>
                <a:ea typeface="Merriweather" pitchFamily="34" charset="-122"/>
                <a:cs typeface="Merriweather" pitchFamily="34" charset="-120"/>
              </a:rPr>
              <a:t>Risky Behaviors and Crash Patterns</a:t>
            </a:r>
            <a:endParaRPr lang="en-US" sz="4294" dirty="0"/>
          </a:p>
        </p:txBody>
      </p:sp>
      <p:sp>
        <p:nvSpPr>
          <p:cNvPr id="6" name="Shape 2"/>
          <p:cNvSpPr/>
          <p:nvPr/>
        </p:nvSpPr>
        <p:spPr>
          <a:xfrm>
            <a:off x="4475678" y="2292072"/>
            <a:ext cx="4559260" cy="3213378"/>
          </a:xfrm>
          <a:prstGeom prst="roundRect">
            <a:avLst>
              <a:gd name="adj" fmla="val 3055"/>
            </a:avLst>
          </a:prstGeom>
          <a:solidFill>
            <a:srgbClr val="FFD8CC"/>
          </a:solidFill>
          <a:ln w="7620">
            <a:solidFill>
              <a:srgbClr val="E5BEB2"/>
            </a:solidFill>
            <a:prstDash val="solid"/>
          </a:ln>
        </p:spPr>
      </p:sp>
      <p:sp>
        <p:nvSpPr>
          <p:cNvPr id="7" name="Text 3"/>
          <p:cNvSpPr/>
          <p:nvPr/>
        </p:nvSpPr>
        <p:spPr>
          <a:xfrm>
            <a:off x="4701421" y="2517815"/>
            <a:ext cx="2726888" cy="340757"/>
          </a:xfrm>
          <a:prstGeom prst="rect">
            <a:avLst/>
          </a:prstGeom>
          <a:noFill/>
          <a:ln/>
        </p:spPr>
        <p:txBody>
          <a:bodyPr wrap="none" rtlCol="0" anchor="t"/>
          <a:lstStyle/>
          <a:p>
            <a:pPr marL="0" indent="0">
              <a:lnSpc>
                <a:spcPts val="2684"/>
              </a:lnSpc>
              <a:buNone/>
            </a:pPr>
            <a:r>
              <a:rPr lang="en-US" sz="2147" b="1" dirty="0">
                <a:solidFill>
                  <a:srgbClr val="403C4E"/>
                </a:solidFill>
                <a:latin typeface="Merriweather" pitchFamily="34" charset="0"/>
                <a:ea typeface="Merriweather" pitchFamily="34" charset="-122"/>
                <a:cs typeface="Merriweather" pitchFamily="34" charset="-120"/>
              </a:rPr>
              <a:t>Drink-Driving</a:t>
            </a:r>
            <a:endParaRPr lang="en-US" sz="2147" dirty="0"/>
          </a:p>
        </p:txBody>
      </p:sp>
      <p:sp>
        <p:nvSpPr>
          <p:cNvPr id="8" name="Text 4"/>
          <p:cNvSpPr/>
          <p:nvPr/>
        </p:nvSpPr>
        <p:spPr>
          <a:xfrm>
            <a:off x="4701421" y="2989421"/>
            <a:ext cx="4107775" cy="2290286"/>
          </a:xfrm>
          <a:prstGeom prst="rect">
            <a:avLst/>
          </a:prstGeom>
          <a:noFill/>
          <a:ln/>
        </p:spPr>
        <p:txBody>
          <a:bodyPr wrap="square" rtlCol="0" anchor="t"/>
          <a:lstStyle/>
          <a:p>
            <a:pPr marL="0" indent="0">
              <a:lnSpc>
                <a:spcPts val="2577"/>
              </a:lnSpc>
              <a:buNone/>
            </a:pPr>
            <a:r>
              <a:rPr lang="en-US" sz="1718" dirty="0">
                <a:solidFill>
                  <a:srgbClr val="403C4E"/>
                </a:solidFill>
                <a:latin typeface="Open Sans" pitchFamily="34" charset="0"/>
                <a:ea typeface="Open Sans" pitchFamily="34" charset="-122"/>
                <a:cs typeface="Open Sans" pitchFamily="34" charset="-120"/>
              </a:rPr>
              <a:t>While drink-driving related fatalities and injuries have decreased over the past six years, this dangerous behavior continues to contribute to a significant number of crashes, highlighting the need for sustained enforcement and public awareness campaigns.</a:t>
            </a:r>
            <a:endParaRPr lang="en-US" sz="1718" dirty="0"/>
          </a:p>
        </p:txBody>
      </p:sp>
      <p:sp>
        <p:nvSpPr>
          <p:cNvPr id="9" name="Shape 5"/>
          <p:cNvSpPr/>
          <p:nvPr/>
        </p:nvSpPr>
        <p:spPr>
          <a:xfrm>
            <a:off x="9253061" y="2292072"/>
            <a:ext cx="4559260" cy="3213378"/>
          </a:xfrm>
          <a:prstGeom prst="roundRect">
            <a:avLst>
              <a:gd name="adj" fmla="val 3055"/>
            </a:avLst>
          </a:prstGeom>
          <a:solidFill>
            <a:srgbClr val="FFD8CC"/>
          </a:solidFill>
          <a:ln w="7620">
            <a:solidFill>
              <a:srgbClr val="E5BEB2"/>
            </a:solidFill>
            <a:prstDash val="solid"/>
          </a:ln>
        </p:spPr>
      </p:sp>
      <p:sp>
        <p:nvSpPr>
          <p:cNvPr id="10" name="Text 6"/>
          <p:cNvSpPr/>
          <p:nvPr/>
        </p:nvSpPr>
        <p:spPr>
          <a:xfrm>
            <a:off x="9478804" y="2517815"/>
            <a:ext cx="2726888" cy="340757"/>
          </a:xfrm>
          <a:prstGeom prst="rect">
            <a:avLst/>
          </a:prstGeom>
          <a:noFill/>
          <a:ln/>
        </p:spPr>
        <p:txBody>
          <a:bodyPr wrap="none" rtlCol="0" anchor="t"/>
          <a:lstStyle/>
          <a:p>
            <a:pPr marL="0" indent="0">
              <a:lnSpc>
                <a:spcPts val="2684"/>
              </a:lnSpc>
              <a:buNone/>
            </a:pPr>
            <a:r>
              <a:rPr lang="en-US" sz="2147" b="1" dirty="0">
                <a:solidFill>
                  <a:srgbClr val="403C4E"/>
                </a:solidFill>
                <a:latin typeface="Merriweather" pitchFamily="34" charset="0"/>
                <a:ea typeface="Merriweather" pitchFamily="34" charset="-122"/>
                <a:cs typeface="Merriweather" pitchFamily="34" charset="-120"/>
              </a:rPr>
              <a:t>Traffic Violations</a:t>
            </a:r>
            <a:endParaRPr lang="en-US" sz="2147" dirty="0"/>
          </a:p>
        </p:txBody>
      </p:sp>
      <p:sp>
        <p:nvSpPr>
          <p:cNvPr id="11" name="Text 7"/>
          <p:cNvSpPr/>
          <p:nvPr/>
        </p:nvSpPr>
        <p:spPr>
          <a:xfrm>
            <a:off x="9478804" y="2989421"/>
            <a:ext cx="4107775" cy="2290286"/>
          </a:xfrm>
          <a:prstGeom prst="rect">
            <a:avLst/>
          </a:prstGeom>
          <a:noFill/>
          <a:ln/>
        </p:spPr>
        <p:txBody>
          <a:bodyPr wrap="square" rtlCol="0" anchor="t"/>
          <a:lstStyle/>
          <a:p>
            <a:pPr marL="0" indent="0">
              <a:lnSpc>
                <a:spcPts val="2577"/>
              </a:lnSpc>
              <a:buNone/>
            </a:pPr>
            <a:r>
              <a:rPr lang="en-US" sz="1718" dirty="0">
                <a:solidFill>
                  <a:srgbClr val="403C4E"/>
                </a:solidFill>
                <a:latin typeface="Open Sans" pitchFamily="34" charset="0"/>
                <a:ea typeface="Open Sans" pitchFamily="34" charset="-122"/>
                <a:cs typeface="Open Sans" pitchFamily="34" charset="-120"/>
              </a:rPr>
              <a:t>Speeding, improper lane usage, and other traffic code violations were associated with a majority of fatal and non-fatal crashes, underscoring the importance of effective enforcement and education to promote compliance with traffic laws.</a:t>
            </a:r>
            <a:endParaRPr lang="en-US" sz="1718" dirty="0"/>
          </a:p>
        </p:txBody>
      </p:sp>
      <p:sp>
        <p:nvSpPr>
          <p:cNvPr id="12" name="Shape 8"/>
          <p:cNvSpPr/>
          <p:nvPr/>
        </p:nvSpPr>
        <p:spPr>
          <a:xfrm>
            <a:off x="4475678" y="5723573"/>
            <a:ext cx="9336643" cy="1904643"/>
          </a:xfrm>
          <a:prstGeom prst="roundRect">
            <a:avLst>
              <a:gd name="adj" fmla="val 5154"/>
            </a:avLst>
          </a:prstGeom>
          <a:solidFill>
            <a:srgbClr val="FFD8CC"/>
          </a:solidFill>
          <a:ln w="7620">
            <a:solidFill>
              <a:srgbClr val="E5BEB2"/>
            </a:solidFill>
            <a:prstDash val="solid"/>
          </a:ln>
        </p:spPr>
      </p:sp>
      <p:sp>
        <p:nvSpPr>
          <p:cNvPr id="13" name="Text 9"/>
          <p:cNvSpPr/>
          <p:nvPr/>
        </p:nvSpPr>
        <p:spPr>
          <a:xfrm>
            <a:off x="4701421" y="5949315"/>
            <a:ext cx="2726888" cy="340757"/>
          </a:xfrm>
          <a:prstGeom prst="rect">
            <a:avLst/>
          </a:prstGeom>
          <a:noFill/>
          <a:ln/>
        </p:spPr>
        <p:txBody>
          <a:bodyPr wrap="none" rtlCol="0" anchor="t"/>
          <a:lstStyle/>
          <a:p>
            <a:pPr marL="0" indent="0">
              <a:lnSpc>
                <a:spcPts val="2684"/>
              </a:lnSpc>
              <a:buNone/>
            </a:pPr>
            <a:r>
              <a:rPr lang="en-US" sz="2147" b="1" dirty="0">
                <a:solidFill>
                  <a:srgbClr val="403C4E"/>
                </a:solidFill>
                <a:latin typeface="Merriweather" pitchFamily="34" charset="0"/>
                <a:ea typeface="Merriweather" pitchFamily="34" charset="-122"/>
                <a:cs typeface="Merriweather" pitchFamily="34" charset="-120"/>
              </a:rPr>
              <a:t>Temporal Patterns</a:t>
            </a:r>
            <a:endParaRPr lang="en-US" sz="2147" dirty="0"/>
          </a:p>
        </p:txBody>
      </p:sp>
      <p:sp>
        <p:nvSpPr>
          <p:cNvPr id="14" name="Text 10"/>
          <p:cNvSpPr/>
          <p:nvPr/>
        </p:nvSpPr>
        <p:spPr>
          <a:xfrm>
            <a:off x="4701421" y="6420922"/>
            <a:ext cx="8885158" cy="981551"/>
          </a:xfrm>
          <a:prstGeom prst="rect">
            <a:avLst/>
          </a:prstGeom>
          <a:noFill/>
          <a:ln/>
        </p:spPr>
        <p:txBody>
          <a:bodyPr wrap="square" rtlCol="0" anchor="t"/>
          <a:lstStyle/>
          <a:p>
            <a:pPr marL="0" indent="0">
              <a:lnSpc>
                <a:spcPts val="2577"/>
              </a:lnSpc>
              <a:buNone/>
            </a:pPr>
            <a:r>
              <a:rPr lang="en-US" sz="1718" dirty="0">
                <a:solidFill>
                  <a:srgbClr val="403C4E"/>
                </a:solidFill>
                <a:latin typeface="Open Sans" pitchFamily="34" charset="0"/>
                <a:ea typeface="Open Sans" pitchFamily="34" charset="-122"/>
                <a:cs typeface="Open Sans" pitchFamily="34" charset="-120"/>
              </a:rPr>
              <a:t>The peak periods for fatal crashes on weekdays were 16:00 - 17:00 and 20:00 - 22:00, indicating the need for targeted enforcement and public awareness efforts during these high-risk times.</a:t>
            </a:r>
            <a:endParaRPr lang="en-US" sz="171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FFFFFF"/>
          </a:solidFill>
          <a:ln/>
        </p:spPr>
      </p:sp>
      <p:sp>
        <p:nvSpPr>
          <p:cNvPr id="4" name="Text 1"/>
          <p:cNvSpPr/>
          <p:nvPr/>
        </p:nvSpPr>
        <p:spPr>
          <a:xfrm>
            <a:off x="2271474" y="584002"/>
            <a:ext cx="9309973" cy="663535"/>
          </a:xfrm>
          <a:prstGeom prst="rect">
            <a:avLst/>
          </a:prstGeom>
          <a:noFill/>
          <a:ln/>
        </p:spPr>
        <p:txBody>
          <a:bodyPr wrap="none" rtlCol="0" anchor="t"/>
          <a:lstStyle/>
          <a:p>
            <a:pPr marL="0" indent="0">
              <a:lnSpc>
                <a:spcPts val="5226"/>
              </a:lnSpc>
              <a:buNone/>
            </a:pPr>
            <a:r>
              <a:rPr lang="en-US" sz="4180" b="1" dirty="0">
                <a:solidFill>
                  <a:srgbClr val="403C4E"/>
                </a:solidFill>
                <a:latin typeface="Merriweather" pitchFamily="34" charset="0"/>
                <a:ea typeface="Merriweather" pitchFamily="34" charset="-122"/>
                <a:cs typeface="Merriweather" pitchFamily="34" charset="-120"/>
              </a:rPr>
              <a:t>High-Risk Corridors and Junctions</a:t>
            </a:r>
            <a:endParaRPr lang="en-US" sz="4180" dirty="0"/>
          </a:p>
        </p:txBody>
      </p:sp>
      <p:pic>
        <p:nvPicPr>
          <p:cNvPr id="5" name="Image 1" descr="preencoded.png"/>
          <p:cNvPicPr>
            <a:picLocks noChangeAspect="1"/>
          </p:cNvPicPr>
          <p:nvPr/>
        </p:nvPicPr>
        <p:blipFill>
          <a:blip r:embed="rId4"/>
          <a:stretch>
            <a:fillRect/>
          </a:stretch>
        </p:blipFill>
        <p:spPr>
          <a:xfrm>
            <a:off x="2271474" y="1672233"/>
            <a:ext cx="4884420" cy="3018711"/>
          </a:xfrm>
          <a:prstGeom prst="rect">
            <a:avLst/>
          </a:prstGeom>
        </p:spPr>
      </p:pic>
      <p:sp>
        <p:nvSpPr>
          <p:cNvPr id="6" name="Text 2"/>
          <p:cNvSpPr/>
          <p:nvPr/>
        </p:nvSpPr>
        <p:spPr>
          <a:xfrm>
            <a:off x="2271474" y="4956334"/>
            <a:ext cx="2785586" cy="331827"/>
          </a:xfrm>
          <a:prstGeom prst="rect">
            <a:avLst/>
          </a:prstGeom>
          <a:noFill/>
          <a:ln/>
        </p:spPr>
        <p:txBody>
          <a:bodyPr wrap="none" rtlCol="0" anchor="t"/>
          <a:lstStyle/>
          <a:p>
            <a:pPr marL="0" indent="0" algn="l">
              <a:lnSpc>
                <a:spcPts val="2613"/>
              </a:lnSpc>
              <a:buNone/>
            </a:pPr>
            <a:r>
              <a:rPr lang="en-US" sz="2090" b="1" dirty="0">
                <a:solidFill>
                  <a:srgbClr val="403C4E"/>
                </a:solidFill>
                <a:latin typeface="Merriweather" pitchFamily="34" charset="0"/>
                <a:ea typeface="Merriweather" pitchFamily="34" charset="-122"/>
                <a:cs typeface="Merriweather" pitchFamily="34" charset="-120"/>
              </a:rPr>
              <a:t>Dangerous Corridors</a:t>
            </a:r>
            <a:endParaRPr lang="en-US" sz="2090" dirty="0"/>
          </a:p>
        </p:txBody>
      </p:sp>
      <p:sp>
        <p:nvSpPr>
          <p:cNvPr id="7" name="Text 3"/>
          <p:cNvSpPr/>
          <p:nvPr/>
        </p:nvSpPr>
        <p:spPr>
          <a:xfrm>
            <a:off x="2271474" y="5415558"/>
            <a:ext cx="4884420" cy="2230279"/>
          </a:xfrm>
          <a:prstGeom prst="rect">
            <a:avLst/>
          </a:prstGeom>
          <a:noFill/>
          <a:ln/>
        </p:spPr>
        <p:txBody>
          <a:bodyPr wrap="square" rtlCol="0" anchor="t"/>
          <a:lstStyle/>
          <a:p>
            <a:pPr marL="0" indent="0" algn="l">
              <a:lnSpc>
                <a:spcPts val="2508"/>
              </a:lnSpc>
              <a:buNone/>
            </a:pPr>
            <a:r>
              <a:rPr lang="en-US" sz="1672" dirty="0">
                <a:solidFill>
                  <a:srgbClr val="403C4E"/>
                </a:solidFill>
                <a:latin typeface="Open Sans" pitchFamily="34" charset="0"/>
                <a:ea typeface="Open Sans" pitchFamily="34" charset="-122"/>
                <a:cs typeface="Open Sans" pitchFamily="34" charset="-120"/>
              </a:rPr>
              <a:t>The Ghatkopar-Mahul Road, Ghatkopar Flyover, and Asha Nagar Road were identified as the corridors with the highest rates of road crash deaths and serious injuries per kilometer, highlighting the need for targeted infrastructure improvements and safety interventions along these high-risk routes.</a:t>
            </a:r>
            <a:endParaRPr lang="en-US" sz="1672" dirty="0"/>
          </a:p>
        </p:txBody>
      </p:sp>
      <p:pic>
        <p:nvPicPr>
          <p:cNvPr id="8" name="Image 2" descr="preencoded.png"/>
          <p:cNvPicPr>
            <a:picLocks noChangeAspect="1"/>
          </p:cNvPicPr>
          <p:nvPr/>
        </p:nvPicPr>
        <p:blipFill>
          <a:blip r:embed="rId5"/>
          <a:stretch>
            <a:fillRect/>
          </a:stretch>
        </p:blipFill>
        <p:spPr>
          <a:xfrm>
            <a:off x="7474387" y="1672233"/>
            <a:ext cx="4884420" cy="3018711"/>
          </a:xfrm>
          <a:prstGeom prst="rect">
            <a:avLst/>
          </a:prstGeom>
        </p:spPr>
      </p:pic>
      <p:sp>
        <p:nvSpPr>
          <p:cNvPr id="9" name="Text 4"/>
          <p:cNvSpPr/>
          <p:nvPr/>
        </p:nvSpPr>
        <p:spPr>
          <a:xfrm>
            <a:off x="7474387" y="4956334"/>
            <a:ext cx="3274695" cy="331827"/>
          </a:xfrm>
          <a:prstGeom prst="rect">
            <a:avLst/>
          </a:prstGeom>
          <a:noFill/>
          <a:ln/>
        </p:spPr>
        <p:txBody>
          <a:bodyPr wrap="none" rtlCol="0" anchor="t"/>
          <a:lstStyle/>
          <a:p>
            <a:pPr marL="0" indent="0" algn="l">
              <a:lnSpc>
                <a:spcPts val="2613"/>
              </a:lnSpc>
              <a:buNone/>
            </a:pPr>
            <a:r>
              <a:rPr lang="en-US" sz="2090" b="1" dirty="0">
                <a:solidFill>
                  <a:srgbClr val="403C4E"/>
                </a:solidFill>
                <a:latin typeface="Merriweather" pitchFamily="34" charset="0"/>
                <a:ea typeface="Merriweather" pitchFamily="34" charset="-122"/>
                <a:cs typeface="Merriweather" pitchFamily="34" charset="-120"/>
              </a:rPr>
              <a:t>Hazardous Intersections</a:t>
            </a:r>
            <a:endParaRPr lang="en-US" sz="2090" dirty="0"/>
          </a:p>
        </p:txBody>
      </p:sp>
      <p:sp>
        <p:nvSpPr>
          <p:cNvPr id="10" name="Text 5"/>
          <p:cNvSpPr/>
          <p:nvPr/>
        </p:nvSpPr>
        <p:spPr>
          <a:xfrm>
            <a:off x="7474387" y="5415558"/>
            <a:ext cx="4884420" cy="2230279"/>
          </a:xfrm>
          <a:prstGeom prst="rect">
            <a:avLst/>
          </a:prstGeom>
          <a:noFill/>
          <a:ln/>
        </p:spPr>
        <p:txBody>
          <a:bodyPr wrap="square" rtlCol="0" anchor="t"/>
          <a:lstStyle/>
          <a:p>
            <a:pPr marL="0" indent="0" algn="l">
              <a:lnSpc>
                <a:spcPts val="2508"/>
              </a:lnSpc>
              <a:buNone/>
            </a:pPr>
            <a:r>
              <a:rPr lang="en-US" sz="1672" dirty="0">
                <a:solidFill>
                  <a:srgbClr val="403C4E"/>
                </a:solidFill>
                <a:latin typeface="Open Sans" pitchFamily="34" charset="0"/>
                <a:ea typeface="Open Sans" pitchFamily="34" charset="-122"/>
                <a:cs typeface="Open Sans" pitchFamily="34" charset="-120"/>
              </a:rPr>
              <a:t>The Amar Mahal junction, Godrej junction, and the intersection of the Eastern Express Highway and Jogeshwari-Vikhroli Link Road were found to be the most dangerous junctions in Mumbai, with the highest numbers of fatal and serious injury crashes, requiring comprehensive safety assessments and redesigns.</a:t>
            </a:r>
            <a:endParaRPr lang="en-US" sz="167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037993" y="1583412"/>
            <a:ext cx="7459385" cy="694373"/>
          </a:xfrm>
          <a:prstGeom prst="rect">
            <a:avLst/>
          </a:prstGeom>
          <a:noFill/>
          <a:ln/>
        </p:spPr>
        <p:txBody>
          <a:bodyPr wrap="none" rtlCol="0" anchor="t"/>
          <a:lstStyle/>
          <a:p>
            <a:pPr marL="0" indent="0">
              <a:lnSpc>
                <a:spcPts val="5468"/>
              </a:lnSpc>
              <a:buNone/>
            </a:pPr>
            <a:r>
              <a:rPr lang="en-US" sz="4374" b="1" dirty="0">
                <a:solidFill>
                  <a:srgbClr val="403C4E"/>
                </a:solidFill>
                <a:latin typeface="Merriweather" pitchFamily="34" charset="0"/>
                <a:ea typeface="Merriweather" pitchFamily="34" charset="-122"/>
                <a:cs typeface="Merriweather" pitchFamily="34" charset="-120"/>
              </a:rPr>
              <a:t>Spatial Patterns of Crashes</a:t>
            </a:r>
            <a:endParaRPr lang="en-US" sz="4374" dirty="0"/>
          </a:p>
        </p:txBody>
      </p:sp>
      <p:pic>
        <p:nvPicPr>
          <p:cNvPr id="5" name="Image 1" descr="preencoded.png"/>
          <p:cNvPicPr>
            <a:picLocks noChangeAspect="1"/>
          </p:cNvPicPr>
          <p:nvPr/>
        </p:nvPicPr>
        <p:blipFill>
          <a:blip r:embed="rId4"/>
          <a:stretch>
            <a:fillRect/>
          </a:stretch>
        </p:blipFill>
        <p:spPr>
          <a:xfrm>
            <a:off x="2037993" y="2722126"/>
            <a:ext cx="555427" cy="555427"/>
          </a:xfrm>
          <a:prstGeom prst="rect">
            <a:avLst/>
          </a:prstGeom>
        </p:spPr>
      </p:pic>
      <p:sp>
        <p:nvSpPr>
          <p:cNvPr id="6" name="Text 2"/>
          <p:cNvSpPr/>
          <p:nvPr/>
        </p:nvSpPr>
        <p:spPr>
          <a:xfrm>
            <a:off x="2037993" y="3499723"/>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North Mumbai</a:t>
            </a:r>
            <a:endParaRPr lang="en-US" sz="2187" dirty="0"/>
          </a:p>
        </p:txBody>
      </p:sp>
      <p:sp>
        <p:nvSpPr>
          <p:cNvPr id="7" name="Text 3"/>
          <p:cNvSpPr/>
          <p:nvPr/>
        </p:nvSpPr>
        <p:spPr>
          <a:xfrm>
            <a:off x="2037993" y="3980140"/>
            <a:ext cx="3295888" cy="233279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northern region of Mumbai experienced a high concentration of fatal and injury crashes, with vulnerable road users such as pedestrians and motorcyclists being the most affected.</a:t>
            </a:r>
            <a:endParaRPr lang="en-US" sz="1750" dirty="0"/>
          </a:p>
        </p:txBody>
      </p:sp>
      <p:pic>
        <p:nvPicPr>
          <p:cNvPr id="8" name="Image 2" descr="preencoded.png"/>
          <p:cNvPicPr>
            <a:picLocks noChangeAspect="1"/>
          </p:cNvPicPr>
          <p:nvPr/>
        </p:nvPicPr>
        <p:blipFill>
          <a:blip r:embed="rId5"/>
          <a:stretch>
            <a:fillRect/>
          </a:stretch>
        </p:blipFill>
        <p:spPr>
          <a:xfrm>
            <a:off x="5667137" y="2722126"/>
            <a:ext cx="555427" cy="555427"/>
          </a:xfrm>
          <a:prstGeom prst="rect">
            <a:avLst/>
          </a:prstGeom>
        </p:spPr>
      </p:pic>
      <p:sp>
        <p:nvSpPr>
          <p:cNvPr id="9" name="Text 4"/>
          <p:cNvSpPr/>
          <p:nvPr/>
        </p:nvSpPr>
        <p:spPr>
          <a:xfrm>
            <a:off x="5667137" y="3499723"/>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East Mumbai</a:t>
            </a:r>
            <a:endParaRPr lang="en-US" sz="2187" dirty="0"/>
          </a:p>
        </p:txBody>
      </p:sp>
      <p:sp>
        <p:nvSpPr>
          <p:cNvPr id="10" name="Text 5"/>
          <p:cNvSpPr/>
          <p:nvPr/>
        </p:nvSpPr>
        <p:spPr>
          <a:xfrm>
            <a:off x="5667137" y="3980140"/>
            <a:ext cx="3296007" cy="2666048"/>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eastern region of Mumbai also saw a significant number of crashes, with pedestrians and motorcyclists being the predominant victims, highlighting the need for targeted interventions in these areas.</a:t>
            </a:r>
            <a:endParaRPr lang="en-US" sz="1750" dirty="0"/>
          </a:p>
        </p:txBody>
      </p:sp>
      <p:pic>
        <p:nvPicPr>
          <p:cNvPr id="11" name="Image 3" descr="preencoded.png"/>
          <p:cNvPicPr>
            <a:picLocks noChangeAspect="1"/>
          </p:cNvPicPr>
          <p:nvPr/>
        </p:nvPicPr>
        <p:blipFill>
          <a:blip r:embed="rId6"/>
          <a:stretch>
            <a:fillRect/>
          </a:stretch>
        </p:blipFill>
        <p:spPr>
          <a:xfrm>
            <a:off x="9296400" y="2722126"/>
            <a:ext cx="555427" cy="555427"/>
          </a:xfrm>
          <a:prstGeom prst="rect">
            <a:avLst/>
          </a:prstGeom>
        </p:spPr>
      </p:pic>
      <p:sp>
        <p:nvSpPr>
          <p:cNvPr id="12" name="Text 6"/>
          <p:cNvSpPr/>
          <p:nvPr/>
        </p:nvSpPr>
        <p:spPr>
          <a:xfrm>
            <a:off x="9296400" y="3499723"/>
            <a:ext cx="2777490" cy="347186"/>
          </a:xfrm>
          <a:prstGeom prst="rect">
            <a:avLst/>
          </a:prstGeom>
          <a:noFill/>
          <a:ln/>
        </p:spPr>
        <p:txBody>
          <a:bodyPr wrap="none" rtlCol="0" anchor="t"/>
          <a:lstStyle/>
          <a:p>
            <a:pPr marL="0" indent="0" algn="l">
              <a:lnSpc>
                <a:spcPts val="2734"/>
              </a:lnSpc>
              <a:buNone/>
            </a:pPr>
            <a:r>
              <a:rPr lang="en-US" sz="2187" b="1" dirty="0">
                <a:solidFill>
                  <a:srgbClr val="403C4E"/>
                </a:solidFill>
                <a:latin typeface="Merriweather" pitchFamily="34" charset="0"/>
                <a:ea typeface="Merriweather" pitchFamily="34" charset="-122"/>
                <a:cs typeface="Merriweather" pitchFamily="34" charset="-120"/>
              </a:rPr>
              <a:t>West Mumbai</a:t>
            </a:r>
            <a:endParaRPr lang="en-US" sz="2187" dirty="0"/>
          </a:p>
        </p:txBody>
      </p:sp>
      <p:sp>
        <p:nvSpPr>
          <p:cNvPr id="13" name="Text 7"/>
          <p:cNvSpPr/>
          <p:nvPr/>
        </p:nvSpPr>
        <p:spPr>
          <a:xfrm>
            <a:off x="9296400" y="3980140"/>
            <a:ext cx="3296007" cy="2332792"/>
          </a:xfrm>
          <a:prstGeom prst="rect">
            <a:avLst/>
          </a:prstGeom>
          <a:noFill/>
          <a:ln/>
        </p:spPr>
        <p:txBody>
          <a:bodyPr wrap="square" rtlCol="0" anchor="t"/>
          <a:lstStyle/>
          <a:p>
            <a:pPr marL="0" indent="0" algn="l">
              <a:lnSpc>
                <a:spcPts val="2624"/>
              </a:lnSpc>
              <a:buNone/>
            </a:pPr>
            <a:r>
              <a:rPr lang="en-US" sz="1750" dirty="0">
                <a:solidFill>
                  <a:srgbClr val="403C4E"/>
                </a:solidFill>
                <a:latin typeface="Open Sans" pitchFamily="34" charset="0"/>
                <a:ea typeface="Open Sans" pitchFamily="34" charset="-122"/>
                <a:cs typeface="Open Sans" pitchFamily="34" charset="-120"/>
              </a:rPr>
              <a:t>The western region of Mumbai had a relatively lower density of crashes compared to the north and east, but still experienced a considerable number of incidents involving vulnerable road users.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8" y="2274570"/>
            <a:ext cx="10437971"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Assessing the Current State of Congestion</a:t>
            </a:r>
            <a:endParaRPr lang="en-US" sz="4117" dirty="0"/>
          </a:p>
        </p:txBody>
      </p:sp>
      <p:sp>
        <p:nvSpPr>
          <p:cNvPr id="5" name="Text 2"/>
          <p:cNvSpPr/>
          <p:nvPr/>
        </p:nvSpPr>
        <p:spPr>
          <a:xfrm>
            <a:off x="2348389" y="3372326"/>
            <a:ext cx="9933503"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An in-depth analysis of the road congestion in Greater Mumbai reveals several key factors contributing to the problem. The city's rapidly growing population, coupled with a limited and aging road infrastructure, has led to a significant imbalance between travel demand and supply. This mismatch has resulted in longer commute times, increased pollution levels, and higher levels of stress among residents.</a:t>
            </a:r>
            <a:endParaRPr lang="en-US" sz="1750" dirty="0"/>
          </a:p>
        </p:txBody>
      </p:sp>
      <p:sp>
        <p:nvSpPr>
          <p:cNvPr id="6" name="Text 3"/>
          <p:cNvSpPr/>
          <p:nvPr/>
        </p:nvSpPr>
        <p:spPr>
          <a:xfrm>
            <a:off x="2348389" y="4955262"/>
            <a:ext cx="9933503"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Additionally, the city's public transport system, while extensive, struggles to meet the growing demand, leading many commuters to rely on private vehicles. This shift towards personal modes of transportation has further exacerbated the congestion, creating a vicious cycle that needs to be addressed.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0"/>
          <p:cNvSpPr/>
          <p:nvPr/>
        </p:nvSpPr>
        <p:spPr>
          <a:xfrm>
            <a:off x="0" y="0"/>
            <a:ext cx="14630399" cy="8229600"/>
          </a:xfrm>
          <a:prstGeom prst="rect">
            <a:avLst/>
          </a:prstGeom>
          <a:solidFill>
            <a:srgbClr val="FFFFFF">
              <a:alpha val="75000"/>
            </a:srgbClr>
          </a:solidFill>
          <a:ln/>
        </p:spPr>
      </p:sp>
      <p:sp>
        <p:nvSpPr>
          <p:cNvPr id="4" name="Text 1"/>
          <p:cNvSpPr/>
          <p:nvPr/>
        </p:nvSpPr>
        <p:spPr>
          <a:xfrm>
            <a:off x="2348389" y="1248370"/>
            <a:ext cx="6277451" cy="653415"/>
          </a:xfrm>
          <a:prstGeom prst="rect">
            <a:avLst/>
          </a:prstGeom>
          <a:noFill/>
          <a:ln/>
        </p:spPr>
        <p:txBody>
          <a:bodyPr wrap="none" rtlCol="0" anchor="t"/>
          <a:lstStyle/>
          <a:p>
            <a:pPr marL="0" indent="0">
              <a:lnSpc>
                <a:spcPts val="5146"/>
              </a:lnSpc>
              <a:buNone/>
            </a:pPr>
            <a:r>
              <a:rPr lang="en-US" sz="4117" b="1" kern="0" spc="-82" dirty="0">
                <a:latin typeface="adonis-web" pitchFamily="34" charset="0"/>
                <a:ea typeface="adonis-web" pitchFamily="34" charset="-122"/>
                <a:cs typeface="adonis-web" pitchFamily="34" charset="-120"/>
              </a:rPr>
              <a:t>Short-Term Interventions</a:t>
            </a:r>
            <a:endParaRPr lang="en-US" sz="4117" dirty="0"/>
          </a:p>
        </p:txBody>
      </p:sp>
      <p:sp>
        <p:nvSpPr>
          <p:cNvPr id="5" name="Shape 2"/>
          <p:cNvSpPr/>
          <p:nvPr/>
        </p:nvSpPr>
        <p:spPr>
          <a:xfrm>
            <a:off x="2348389" y="2596039"/>
            <a:ext cx="499943" cy="499943"/>
          </a:xfrm>
          <a:prstGeom prst="roundRect">
            <a:avLst>
              <a:gd name="adj" fmla="val 20000"/>
            </a:avLst>
          </a:prstGeom>
          <a:solidFill>
            <a:srgbClr val="EBD0FB"/>
          </a:solidFill>
          <a:ln w="7620">
            <a:solidFill>
              <a:srgbClr val="D1B6E1"/>
            </a:solidFill>
            <a:prstDash val="solid"/>
          </a:ln>
        </p:spPr>
      </p:sp>
      <p:sp>
        <p:nvSpPr>
          <p:cNvPr id="6" name="Text 3"/>
          <p:cNvSpPr/>
          <p:nvPr/>
        </p:nvSpPr>
        <p:spPr>
          <a:xfrm>
            <a:off x="2512219" y="2689146"/>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1</a:t>
            </a:r>
            <a:endParaRPr lang="en-US" sz="2470" dirty="0"/>
          </a:p>
        </p:txBody>
      </p:sp>
      <p:sp>
        <p:nvSpPr>
          <p:cNvPr id="7" name="Text 4"/>
          <p:cNvSpPr/>
          <p:nvPr/>
        </p:nvSpPr>
        <p:spPr>
          <a:xfrm>
            <a:off x="3070503" y="2596039"/>
            <a:ext cx="2614017"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Optimize Traffic Signals</a:t>
            </a:r>
            <a:endParaRPr lang="en-US" sz="2058" dirty="0"/>
          </a:p>
        </p:txBody>
      </p:sp>
      <p:sp>
        <p:nvSpPr>
          <p:cNvPr id="8" name="Text 5"/>
          <p:cNvSpPr/>
          <p:nvPr/>
        </p:nvSpPr>
        <p:spPr>
          <a:xfrm>
            <a:off x="3070503" y="3056096"/>
            <a:ext cx="4133612"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Implement a smart traffic signal system that can adapt to real-time traffic conditions, improving the flow of vehicles and reducing stop-and-go traffic.</a:t>
            </a:r>
            <a:endParaRPr lang="en-US" sz="1750" dirty="0"/>
          </a:p>
        </p:txBody>
      </p:sp>
      <p:sp>
        <p:nvSpPr>
          <p:cNvPr id="9" name="Shape 6"/>
          <p:cNvSpPr/>
          <p:nvPr/>
        </p:nvSpPr>
        <p:spPr>
          <a:xfrm>
            <a:off x="7426285" y="2596039"/>
            <a:ext cx="499943" cy="499943"/>
          </a:xfrm>
          <a:prstGeom prst="roundRect">
            <a:avLst>
              <a:gd name="adj" fmla="val 20000"/>
            </a:avLst>
          </a:prstGeom>
          <a:solidFill>
            <a:srgbClr val="EBD0FB"/>
          </a:solidFill>
          <a:ln w="7620">
            <a:solidFill>
              <a:srgbClr val="D1B6E1"/>
            </a:solidFill>
            <a:prstDash val="solid"/>
          </a:ln>
        </p:spPr>
      </p:sp>
      <p:sp>
        <p:nvSpPr>
          <p:cNvPr id="10" name="Text 7"/>
          <p:cNvSpPr/>
          <p:nvPr/>
        </p:nvSpPr>
        <p:spPr>
          <a:xfrm>
            <a:off x="7590115" y="2689146"/>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2</a:t>
            </a:r>
            <a:endParaRPr lang="en-US" sz="2470" dirty="0"/>
          </a:p>
        </p:txBody>
      </p:sp>
      <p:sp>
        <p:nvSpPr>
          <p:cNvPr id="11" name="Text 8"/>
          <p:cNvSpPr/>
          <p:nvPr/>
        </p:nvSpPr>
        <p:spPr>
          <a:xfrm>
            <a:off x="8148399" y="2596039"/>
            <a:ext cx="2781181" cy="326827"/>
          </a:xfrm>
          <a:prstGeom prst="rect">
            <a:avLst/>
          </a:prstGeom>
          <a:noFill/>
          <a:ln/>
        </p:spPr>
        <p:txBody>
          <a:bodyPr wrap="non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Expand Bus Rapid Transit</a:t>
            </a:r>
            <a:endParaRPr lang="en-US" sz="2058" dirty="0"/>
          </a:p>
        </p:txBody>
      </p:sp>
      <p:sp>
        <p:nvSpPr>
          <p:cNvPr id="12" name="Text 9"/>
          <p:cNvSpPr/>
          <p:nvPr/>
        </p:nvSpPr>
        <p:spPr>
          <a:xfrm>
            <a:off x="8148399" y="3056096"/>
            <a:ext cx="4133612"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Accelerate the implementation of dedicated bus lanes and prioritize public transport, making it a more attractive and efficient option for commuters.</a:t>
            </a:r>
            <a:endParaRPr lang="en-US" sz="1750" dirty="0"/>
          </a:p>
        </p:txBody>
      </p:sp>
      <p:sp>
        <p:nvSpPr>
          <p:cNvPr id="13" name="Shape 10"/>
          <p:cNvSpPr/>
          <p:nvPr/>
        </p:nvSpPr>
        <p:spPr>
          <a:xfrm>
            <a:off x="2348389" y="4861203"/>
            <a:ext cx="499943" cy="499943"/>
          </a:xfrm>
          <a:prstGeom prst="roundRect">
            <a:avLst>
              <a:gd name="adj" fmla="val 20000"/>
            </a:avLst>
          </a:prstGeom>
          <a:solidFill>
            <a:srgbClr val="EBD0FB"/>
          </a:solidFill>
          <a:ln w="7620">
            <a:solidFill>
              <a:srgbClr val="D1B6E1"/>
            </a:solidFill>
            <a:prstDash val="solid"/>
          </a:ln>
        </p:spPr>
      </p:sp>
      <p:sp>
        <p:nvSpPr>
          <p:cNvPr id="14" name="Text 11"/>
          <p:cNvSpPr/>
          <p:nvPr/>
        </p:nvSpPr>
        <p:spPr>
          <a:xfrm>
            <a:off x="2512219" y="4954310"/>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3</a:t>
            </a:r>
            <a:endParaRPr lang="en-US" sz="2470" dirty="0"/>
          </a:p>
        </p:txBody>
      </p:sp>
      <p:sp>
        <p:nvSpPr>
          <p:cNvPr id="15" name="Text 12"/>
          <p:cNvSpPr/>
          <p:nvPr/>
        </p:nvSpPr>
        <p:spPr>
          <a:xfrm>
            <a:off x="3070503" y="4861203"/>
            <a:ext cx="4133612" cy="653653"/>
          </a:xfrm>
          <a:prstGeom prst="rect">
            <a:avLst/>
          </a:prstGeom>
          <a:noFill/>
          <a:ln/>
        </p:spPr>
        <p:txBody>
          <a:bodyPr wrap="squar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Promote Carpooling and Ride-Sharing</a:t>
            </a:r>
            <a:endParaRPr lang="en-US" sz="2058" dirty="0"/>
          </a:p>
        </p:txBody>
      </p:sp>
      <p:sp>
        <p:nvSpPr>
          <p:cNvPr id="16" name="Text 13"/>
          <p:cNvSpPr/>
          <p:nvPr/>
        </p:nvSpPr>
        <p:spPr>
          <a:xfrm>
            <a:off x="3070503" y="5648087"/>
            <a:ext cx="4133612" cy="1333024"/>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Encourage the use of carpooling and ride-sharing platforms through incentives and awareness campaigns, reducing the number of single-occupancy vehicles on the roads.</a:t>
            </a:r>
            <a:endParaRPr lang="en-US" sz="1750" dirty="0"/>
          </a:p>
        </p:txBody>
      </p:sp>
      <p:sp>
        <p:nvSpPr>
          <p:cNvPr id="17" name="Shape 14"/>
          <p:cNvSpPr/>
          <p:nvPr/>
        </p:nvSpPr>
        <p:spPr>
          <a:xfrm>
            <a:off x="7426285" y="4861203"/>
            <a:ext cx="499943" cy="499943"/>
          </a:xfrm>
          <a:prstGeom prst="roundRect">
            <a:avLst>
              <a:gd name="adj" fmla="val 20000"/>
            </a:avLst>
          </a:prstGeom>
          <a:solidFill>
            <a:srgbClr val="EBD0FB"/>
          </a:solidFill>
          <a:ln w="7620">
            <a:solidFill>
              <a:srgbClr val="D1B6E1"/>
            </a:solidFill>
            <a:prstDash val="solid"/>
          </a:ln>
        </p:spPr>
      </p:sp>
      <p:sp>
        <p:nvSpPr>
          <p:cNvPr id="18" name="Text 15"/>
          <p:cNvSpPr/>
          <p:nvPr/>
        </p:nvSpPr>
        <p:spPr>
          <a:xfrm>
            <a:off x="7590115" y="4954310"/>
            <a:ext cx="172283" cy="313730"/>
          </a:xfrm>
          <a:prstGeom prst="rect">
            <a:avLst/>
          </a:prstGeom>
          <a:noFill/>
          <a:ln/>
        </p:spPr>
        <p:txBody>
          <a:bodyPr wrap="none" rtlCol="0" anchor="t"/>
          <a:lstStyle/>
          <a:p>
            <a:pPr marL="0" indent="0" algn="ctr">
              <a:lnSpc>
                <a:spcPts val="2470"/>
              </a:lnSpc>
              <a:buNone/>
            </a:pPr>
            <a:r>
              <a:rPr lang="en-US" sz="2470" b="1" kern="0" spc="-49" dirty="0">
                <a:solidFill>
                  <a:srgbClr val="272525"/>
                </a:solidFill>
                <a:latin typeface="adonis-web" pitchFamily="34" charset="0"/>
                <a:ea typeface="adonis-web" pitchFamily="34" charset="-122"/>
                <a:cs typeface="adonis-web" pitchFamily="34" charset="-120"/>
              </a:rPr>
              <a:t>4</a:t>
            </a:r>
            <a:endParaRPr lang="en-US" sz="2470" dirty="0"/>
          </a:p>
        </p:txBody>
      </p:sp>
      <p:sp>
        <p:nvSpPr>
          <p:cNvPr id="19" name="Text 16"/>
          <p:cNvSpPr/>
          <p:nvPr/>
        </p:nvSpPr>
        <p:spPr>
          <a:xfrm>
            <a:off x="8148399" y="4861203"/>
            <a:ext cx="4133612" cy="653653"/>
          </a:xfrm>
          <a:prstGeom prst="rect">
            <a:avLst/>
          </a:prstGeom>
          <a:noFill/>
          <a:ln/>
        </p:spPr>
        <p:txBody>
          <a:bodyPr wrap="square" rtlCol="0" anchor="t"/>
          <a:lstStyle/>
          <a:p>
            <a:pPr marL="0" indent="0">
              <a:lnSpc>
                <a:spcPts val="2573"/>
              </a:lnSpc>
              <a:buNone/>
            </a:pPr>
            <a:r>
              <a:rPr lang="en-US" sz="2058" b="1" kern="0" spc="-41" dirty="0">
                <a:solidFill>
                  <a:srgbClr val="272525"/>
                </a:solidFill>
                <a:latin typeface="adonis-web" pitchFamily="34" charset="0"/>
                <a:ea typeface="adonis-web" pitchFamily="34" charset="-122"/>
                <a:cs typeface="adonis-web" pitchFamily="34" charset="-120"/>
              </a:rPr>
              <a:t>Improve Pedestrian and Cycling Infrastructure</a:t>
            </a:r>
            <a:endParaRPr lang="en-US" sz="2058" dirty="0"/>
          </a:p>
        </p:txBody>
      </p:sp>
      <p:sp>
        <p:nvSpPr>
          <p:cNvPr id="20" name="Text 17"/>
          <p:cNvSpPr/>
          <p:nvPr/>
        </p:nvSpPr>
        <p:spPr>
          <a:xfrm>
            <a:off x="8148399" y="5648087"/>
            <a:ext cx="4133612" cy="999768"/>
          </a:xfrm>
          <a:prstGeom prst="rect">
            <a:avLst/>
          </a:prstGeom>
          <a:noFill/>
          <a:ln/>
        </p:spPr>
        <p:txBody>
          <a:bodyPr wrap="square" rtlCol="0" anchor="t"/>
          <a:lstStyle/>
          <a:p>
            <a:pPr marL="0" indent="0">
              <a:lnSpc>
                <a:spcPts val="2624"/>
              </a:lnSpc>
              <a:buNone/>
            </a:pPr>
            <a:r>
              <a:rPr lang="en-US" sz="1750" kern="0" spc="-35" dirty="0">
                <a:solidFill>
                  <a:srgbClr val="272525"/>
                </a:solidFill>
                <a:latin typeface="Source Sans Pro" pitchFamily="34" charset="0"/>
                <a:ea typeface="Source Sans Pro" pitchFamily="34" charset="-122"/>
                <a:cs typeface="Source Sans Pro" pitchFamily="34" charset="-120"/>
              </a:rPr>
              <a:t>Invest in safer and more accessible pedestrian walkways and cycling lanes to promote non-motorized modes of transportation.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TotalTime>
  <Words>3540</Words>
  <Application>Microsoft Office PowerPoint</Application>
  <PresentationFormat>Custom</PresentationFormat>
  <Paragraphs>279</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Reference</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AMAL</cp:lastModifiedBy>
  <cp:revision>14</cp:revision>
  <dcterms:created xsi:type="dcterms:W3CDTF">2024-06-21T07:41:32Z</dcterms:created>
  <dcterms:modified xsi:type="dcterms:W3CDTF">2024-06-30T17:46:45Z</dcterms:modified>
</cp:coreProperties>
</file>